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83" r:id="rId2"/>
    <p:sldId id="258" r:id="rId3"/>
    <p:sldId id="257" r:id="rId4"/>
    <p:sldId id="275" r:id="rId5"/>
    <p:sldId id="260" r:id="rId6"/>
    <p:sldId id="259" r:id="rId7"/>
    <p:sldId id="272" r:id="rId8"/>
    <p:sldId id="262" r:id="rId9"/>
    <p:sldId id="267" r:id="rId10"/>
    <p:sldId id="276" r:id="rId11"/>
    <p:sldId id="261" r:id="rId12"/>
    <p:sldId id="264" r:id="rId13"/>
    <p:sldId id="268" r:id="rId14"/>
    <p:sldId id="266" r:id="rId15"/>
    <p:sldId id="270" r:id="rId16"/>
    <p:sldId id="274" r:id="rId17"/>
    <p:sldId id="280" r:id="rId18"/>
    <p:sldId id="279" r:id="rId19"/>
    <p:sldId id="281" r:id="rId20"/>
    <p:sldId id="265" r:id="rId21"/>
    <p:sldId id="273" r:id="rId22"/>
    <p:sldId id="282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993300"/>
    <a:srgbClr val="C87564"/>
    <a:srgbClr val="C36755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vertBarState="minimized" horzBarState="maximized">
    <p:restoredLeft sz="32787"/>
    <p:restoredTop sz="90929"/>
  </p:normalViewPr>
  <p:slideViewPr>
    <p:cSldViewPr>
      <p:cViewPr varScale="1">
        <p:scale>
          <a:sx n="46" d="100"/>
          <a:sy n="46" d="100"/>
        </p:scale>
        <p:origin x="1260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142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F47F26-6AB0-47B4-8FDB-51D52BF594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3183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5531CC-F4D9-4D83-B892-2430792EB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58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3C2A4F-FB95-417F-A332-E22A41CA932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992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44D72-B54B-43A5-A224-95F01A0062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8624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A92E7-C5EE-4DB8-A245-0BED4E2B31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2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ECD0E-72C9-4BE5-A7A4-0609C52A84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205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549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0C985-869E-4277-998C-DA6AEA835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487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3299E-5C7E-405E-9285-C80347F53C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27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5860E9-977A-4719-B559-B1A17BDE9E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131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D71AA-871F-4D20-ACE1-2A73D364D4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825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E785D-4573-479E-8696-386F825EE3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976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07633-E56E-4C60-83CD-F3E745C220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844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98D6E-A724-4B62-AB6F-47BF6DFAB0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06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LecturePLUS Timberlake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C01953D-009E-4FCE-8E36-2238114E85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3DC77FFF-CB6D-4944-93C1-ECD4B9D71F3F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789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Chapter </a:t>
            </a:r>
            <a:r>
              <a:rPr lang="en-US" altLang="en-US" sz="4000" b="1" dirty="0" smtClean="0"/>
              <a:t>5</a:t>
            </a:r>
            <a:r>
              <a:rPr lang="en-US" altLang="en-US" sz="4000" b="1" dirty="0"/>
              <a:t/>
            </a:r>
            <a:br>
              <a:rPr lang="en-US" altLang="en-US" sz="4000" b="1" dirty="0"/>
            </a:br>
            <a:endParaRPr lang="en-US" altLang="en-US" dirty="0"/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sz="4000" b="1" i="1" dirty="0">
                <a:solidFill>
                  <a:schemeClr val="accent1"/>
                </a:solidFill>
              </a:rPr>
              <a:t>Measuring Temperature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4DAA718F-549F-4347-A176-C746372C9FA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>
                <a:solidFill>
                  <a:schemeClr val="tx1"/>
                </a:solidFill>
              </a:rPr>
              <a:t>Solution </a:t>
            </a:r>
            <a:endParaRPr lang="en-US" altLang="en-US"/>
          </a:p>
        </p:txBody>
      </p:sp>
      <p:sp>
        <p:nvSpPr>
          <p:cNvPr id="2765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000" b="1"/>
              <a:t>A. Temperature of freezing water 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	2)  0°C</a:t>
            </a:r>
            <a:endParaRPr lang="en-US" altLang="en-US" sz="3000" b="1"/>
          </a:p>
          <a:p>
            <a:pPr>
              <a:lnSpc>
                <a:spcPct val="70000"/>
              </a:lnSpc>
              <a:buFontTx/>
              <a:buNone/>
            </a:pP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B. Temperature of boiling water </a:t>
            </a:r>
          </a:p>
          <a:p>
            <a:pPr>
              <a:buFontTx/>
              <a:buNone/>
            </a:pPr>
            <a:r>
              <a:rPr lang="en-US" altLang="en-US" sz="3000" b="1"/>
              <a:t> 		</a:t>
            </a:r>
            <a:r>
              <a:rPr lang="en-US" altLang="en-US" sz="3000" b="1">
                <a:solidFill>
                  <a:schemeClr val="accent1"/>
                </a:solidFill>
              </a:rPr>
              <a:t>3)  373K</a:t>
            </a:r>
          </a:p>
          <a:p>
            <a:pPr>
              <a:lnSpc>
                <a:spcPct val="50000"/>
              </a:lnSpc>
              <a:buFontTx/>
              <a:buNone/>
            </a:pPr>
            <a:endParaRPr lang="en-US" altLang="en-US" sz="3000" b="1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altLang="en-US" sz="3000" b="1"/>
              <a:t>C. Number of Celsius units between the</a:t>
            </a:r>
          </a:p>
          <a:p>
            <a:pPr>
              <a:buFontTx/>
              <a:buNone/>
            </a:pPr>
            <a:r>
              <a:rPr lang="en-US" altLang="en-US" sz="3000" b="1"/>
              <a:t>     boiling and freezing points of water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	</a:t>
            </a:r>
            <a:r>
              <a:rPr lang="en-US" altLang="en-US" sz="3000" b="1">
                <a:solidFill>
                  <a:schemeClr val="accent1"/>
                </a:solidFill>
              </a:rPr>
              <a:t>1)  100		</a:t>
            </a:r>
            <a:endParaRPr lang="en-US" altLang="en-US" sz="3000" b="1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4633480B-AE82-4A11-AC41-E62CCDE8DA10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4582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Fahrenheit Formula</a:t>
            </a:r>
            <a:endParaRPr lang="en-US" alt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4582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b="1"/>
              <a:t>	</a:t>
            </a:r>
            <a:r>
              <a:rPr lang="en-US" altLang="en-US" sz="3000" b="1" u="sng"/>
              <a:t>180°F</a:t>
            </a:r>
            <a:r>
              <a:rPr lang="en-US" altLang="en-US" sz="3000" b="1"/>
              <a:t>     =       </a:t>
            </a:r>
            <a:r>
              <a:rPr lang="en-US" altLang="en-US" sz="3000" b="1" u="sng"/>
              <a:t> 9°F</a:t>
            </a:r>
            <a:r>
              <a:rPr lang="en-US" altLang="en-US" sz="3000" b="1"/>
              <a:t>   	=	</a:t>
            </a:r>
            <a:r>
              <a:rPr lang="en-US" altLang="en-US" sz="3000" b="1" u="sng"/>
              <a:t>1.8°F  </a:t>
            </a:r>
            <a:r>
              <a:rPr lang="en-US" altLang="en-US" sz="3000" b="1"/>
              <a:t>      100°C 		   5°C 		  1°C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	Zero point:</a:t>
            </a:r>
            <a:r>
              <a:rPr lang="en-US" altLang="en-US" sz="3000"/>
              <a:t>       </a:t>
            </a:r>
            <a:r>
              <a:rPr lang="en-US" altLang="en-US" sz="3000" b="1"/>
              <a:t>0°C   =  32°F</a:t>
            </a:r>
          </a:p>
          <a:p>
            <a:pPr>
              <a:lnSpc>
                <a:spcPct val="40000"/>
              </a:lnSpc>
              <a:buFontTx/>
              <a:buNone/>
            </a:pPr>
            <a:endParaRPr lang="en-US" altLang="en-US" sz="3000" b="1"/>
          </a:p>
          <a:p>
            <a:pPr algn="ctr">
              <a:buFontTx/>
              <a:buNone/>
            </a:pPr>
            <a:r>
              <a:rPr lang="en-US" altLang="en-US" sz="3000" b="1"/>
              <a:t>°F     = 9/5 </a:t>
            </a:r>
            <a:r>
              <a:rPr lang="en-US" altLang="en-US" sz="3000" b="1">
                <a:solidFill>
                  <a:schemeClr val="accent1"/>
                </a:solidFill>
              </a:rPr>
              <a:t>T°C</a:t>
            </a:r>
            <a:r>
              <a:rPr lang="en-US" altLang="en-US" sz="3000" b="1"/>
              <a:t>   +  32  	</a:t>
            </a:r>
          </a:p>
          <a:p>
            <a:pPr>
              <a:buFontTx/>
              <a:buNone/>
            </a:pPr>
            <a:r>
              <a:rPr lang="en-US" altLang="en-US" sz="3000" b="1"/>
              <a:t>    </a:t>
            </a:r>
            <a:r>
              <a:rPr lang="en-US" altLang="en-US" sz="3000" b="1">
                <a:solidFill>
                  <a:schemeClr val="accent2"/>
                </a:solidFill>
              </a:rPr>
              <a:t>or</a:t>
            </a:r>
          </a:p>
          <a:p>
            <a:pPr algn="ctr"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°F     = 1.8 T°C   +  32</a:t>
            </a:r>
            <a:r>
              <a:rPr lang="en-US" altLang="en-US" sz="3000" b="1">
                <a:solidFill>
                  <a:srgbClr val="FF66CC"/>
                </a:solidFill>
              </a:rPr>
              <a:t>  	</a:t>
            </a:r>
          </a:p>
          <a:p>
            <a:endParaRPr lang="en-US" altLang="en-US" sz="30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B8990081-6D68-49E0-BEE2-637E2420358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153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Celsius Formula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altLang="en-US" sz="3000" b="1"/>
              <a:t>Rearrange to find T°C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3000" b="1"/>
              <a:t>°F     	= 	1.8 T°C   +  32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°F  - 32    = 	1.8T°C  ( +32 - 32)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altLang="en-US" sz="3000" b="1" u="sng">
                <a:solidFill>
                  <a:schemeClr val="accent1"/>
                </a:solidFill>
              </a:rPr>
              <a:t>°F  - 32</a:t>
            </a:r>
            <a:r>
              <a:rPr lang="en-US" altLang="en-US" sz="3000" b="1">
                <a:solidFill>
                  <a:schemeClr val="accent1"/>
                </a:solidFill>
              </a:rPr>
              <a:t>     = 	</a:t>
            </a:r>
            <a:r>
              <a:rPr lang="en-US" altLang="en-US" sz="3000" b="1" u="sng">
                <a:solidFill>
                  <a:schemeClr val="accent1"/>
                </a:solidFill>
              </a:rPr>
              <a:t>1.8 T°C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    1.8               	   1.8</a:t>
            </a: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3000" b="1" u="sng"/>
              <a:t>°F  - 32 </a:t>
            </a:r>
            <a:r>
              <a:rPr lang="en-US" altLang="en-US" sz="3000" b="1"/>
              <a:t>    = 	T°C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3000" b="1"/>
              <a:t>   1.8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3352800" y="3886200"/>
            <a:ext cx="6858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3733800" y="4495800"/>
            <a:ext cx="6858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4CBFBC5C-44B3-4717-B78A-0BD2354AA75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Temperature Conversions</a:t>
            </a:r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000" b="1"/>
              <a:t>	A person with hypothermia has a body temperature of </a:t>
            </a:r>
            <a:r>
              <a:rPr lang="en-US" altLang="en-US" sz="3000" b="1">
                <a:solidFill>
                  <a:schemeClr val="accent1"/>
                </a:solidFill>
              </a:rPr>
              <a:t>29.1°C.</a:t>
            </a:r>
            <a:r>
              <a:rPr lang="en-US" altLang="en-US" sz="3000" b="1"/>
              <a:t> What is the body  temperature in °F? </a:t>
            </a:r>
            <a:endParaRPr lang="en-US" altLang="en-US" sz="3000"/>
          </a:p>
          <a:p>
            <a:pPr>
              <a:buFontTx/>
              <a:buNone/>
            </a:pPr>
            <a:r>
              <a:rPr lang="en-US" altLang="en-US" sz="3000" b="1"/>
              <a:t>		°F    	=    	1.8 (</a:t>
            </a:r>
            <a:r>
              <a:rPr lang="en-US" altLang="en-US" sz="3000" b="1">
                <a:solidFill>
                  <a:schemeClr val="accent1"/>
                </a:solidFill>
              </a:rPr>
              <a:t>29.1°C</a:t>
            </a:r>
            <a:r>
              <a:rPr lang="en-US" altLang="en-US" sz="3000" b="1"/>
              <a:t>)     +  32</a:t>
            </a:r>
          </a:p>
          <a:p>
            <a:pPr>
              <a:buFontTx/>
              <a:buNone/>
            </a:pPr>
            <a:r>
              <a:rPr lang="en-US" altLang="en-US" sz="2800" b="1"/>
              <a:t>                 	        </a:t>
            </a:r>
            <a:r>
              <a:rPr lang="en-US" altLang="en-US" sz="2800" b="1" i="1">
                <a:solidFill>
                  <a:schemeClr val="accent2"/>
                </a:solidFill>
              </a:rPr>
              <a:t>exact    tenth's      exact</a:t>
            </a:r>
            <a:endParaRPr lang="en-US" altLang="en-US" sz="2800" b="1">
              <a:solidFill>
                <a:schemeClr val="accent2"/>
              </a:solidFill>
            </a:endParaRP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en-US" sz="3000" b="1"/>
              <a:t>		 	</a:t>
            </a:r>
          </a:p>
          <a:p>
            <a:pPr>
              <a:buFontTx/>
              <a:buNone/>
            </a:pPr>
            <a:r>
              <a:rPr lang="en-US" altLang="en-US" sz="3000" b="1"/>
              <a:t>			=  	52.4   +   32</a:t>
            </a:r>
          </a:p>
          <a:p>
            <a:pPr>
              <a:lnSpc>
                <a:spcPct val="30000"/>
              </a:lnSpc>
              <a:buFontTx/>
              <a:buNone/>
            </a:pP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			= 	84.4°F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			</a:t>
            </a:r>
            <a:r>
              <a:rPr lang="en-US" altLang="en-US" sz="2800" b="1" i="1">
                <a:solidFill>
                  <a:schemeClr val="accent2"/>
                </a:solidFill>
              </a:rPr>
              <a:t>tenth’s</a:t>
            </a:r>
            <a:endParaRPr lang="en-US" altLang="en-US" sz="2800" b="1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en-US" sz="3000" b="1"/>
          </a:p>
          <a:p>
            <a:pPr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F9084FAC-EA70-444D-920C-66F8212E29B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Learning Check </a:t>
            </a:r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8392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   </a:t>
            </a:r>
            <a:r>
              <a:rPr lang="en-US" altLang="en-US" sz="3000" b="1"/>
              <a:t>The normal temperature of a chickadee is 105.8°F.  What is that temperature in °C? </a:t>
            </a:r>
          </a:p>
          <a:p>
            <a:pPr>
              <a:buFontTx/>
              <a:buNone/>
            </a:pPr>
            <a:r>
              <a:rPr lang="en-US" altLang="en-US" sz="3000" b="1"/>
              <a:t>	</a:t>
            </a:r>
            <a:r>
              <a:rPr lang="en-US" altLang="en-US" sz="3000" b="1">
                <a:solidFill>
                  <a:schemeClr val="accent1"/>
                </a:solidFill>
              </a:rPr>
              <a:t>1)  73.8 °C  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2)  58.8 °C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3)  41.0 °C</a:t>
            </a:r>
          </a:p>
          <a:p>
            <a:pPr>
              <a:buFontTx/>
              <a:buNone/>
            </a:pPr>
            <a:endParaRPr lang="en-US" altLang="en-US" sz="3000" b="1"/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3962400" y="2971800"/>
          <a:ext cx="2236788" cy="259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Clip" r:id="rId3" imgW="1058400" imgH="1227960" progId="MS_ClipArt_Gallery.2">
                  <p:embed/>
                </p:oleObj>
              </mc:Choice>
              <mc:Fallback>
                <p:oleObj name="Clip" r:id="rId3" imgW="1058400" imgH="122796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971800"/>
                        <a:ext cx="2236788" cy="259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5D873F49-D25B-4C24-BAA6-0C974A64EA3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Solution </a:t>
            </a:r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8392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</a:rPr>
              <a:t>   </a:t>
            </a:r>
            <a:r>
              <a:rPr lang="en-US" altLang="en-US" sz="3000" b="1">
                <a:solidFill>
                  <a:schemeClr val="accent1"/>
                </a:solidFill>
              </a:rPr>
              <a:t>3) 41.0 °C</a:t>
            </a:r>
          </a:p>
          <a:p>
            <a:pPr>
              <a:buFontTx/>
              <a:buNone/>
            </a:pPr>
            <a:r>
              <a:rPr lang="en-US" altLang="en-US" sz="3000" b="1"/>
              <a:t>	Solution:</a:t>
            </a:r>
          </a:p>
          <a:p>
            <a:pPr>
              <a:buFontTx/>
              <a:buNone/>
            </a:pPr>
            <a:r>
              <a:rPr lang="en-US" altLang="en-US" sz="3000" b="1"/>
              <a:t>		°C    	=     	</a:t>
            </a:r>
            <a:r>
              <a:rPr lang="en-US" altLang="en-US" sz="3000" b="1" u="sng"/>
              <a:t>(°F - 32)</a:t>
            </a: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				   1.8</a:t>
            </a:r>
          </a:p>
          <a:p>
            <a:pPr>
              <a:buFontTx/>
              <a:buNone/>
            </a:pPr>
            <a:r>
              <a:rPr lang="en-US" altLang="en-US" sz="3000" b="1"/>
              <a:t>			=	</a:t>
            </a:r>
            <a:r>
              <a:rPr lang="en-US" altLang="en-US" sz="3000" b="1" u="sng"/>
              <a:t>(105.8 - 32)</a:t>
            </a:r>
          </a:p>
          <a:p>
            <a:pPr>
              <a:buFontTx/>
              <a:buNone/>
            </a:pPr>
            <a:r>
              <a:rPr lang="en-US" altLang="en-US" sz="3000" b="1"/>
              <a:t>			   	   1.8   </a:t>
            </a:r>
          </a:p>
          <a:p>
            <a:pPr>
              <a:buFontTx/>
              <a:buNone/>
            </a:pPr>
            <a:r>
              <a:rPr lang="en-US" altLang="en-US" sz="3000" b="1"/>
              <a:t>			=	</a:t>
            </a:r>
            <a:r>
              <a:rPr lang="en-US" altLang="en-US" sz="3000" b="1" u="sng"/>
              <a:t>73.8°F   	</a:t>
            </a: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		    		1.8°			=    	41.0°C</a:t>
            </a:r>
          </a:p>
          <a:p>
            <a:pPr>
              <a:buFontTx/>
              <a:buNone/>
            </a:pPr>
            <a:r>
              <a:rPr lang="en-US" altLang="en-US" sz="3000" b="1"/>
              <a:t>			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D12B70B6-F176-48A5-9ACF-FDA2289C802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Learning Check </a:t>
            </a:r>
            <a:endParaRPr lang="en-US" alt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8153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000" b="1"/>
              <a:t>Pizza is baked at 455°F. What is that in °C?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1)  437 °C	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2)  235°C		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3)  221°C</a:t>
            </a:r>
          </a:p>
          <a:p>
            <a:pPr>
              <a:buFontTx/>
              <a:buNone/>
            </a:pPr>
            <a:endParaRPr lang="en-US" altLang="en-US" sz="2800" b="1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en-US" altLang="en-US" sz="2800" b="1">
              <a:solidFill>
                <a:schemeClr val="accent1"/>
              </a:solidFill>
            </a:endParaRPr>
          </a:p>
          <a:p>
            <a:pPr>
              <a:buFontTx/>
              <a:buNone/>
            </a:pPr>
            <a:endParaRPr lang="en-US" altLang="en-US" sz="2800">
              <a:solidFill>
                <a:schemeClr val="accent1"/>
              </a:solidFill>
            </a:endParaRPr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876800" y="2743200"/>
          <a:ext cx="2667000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Clip" r:id="rId3" imgW="2286000" imgH="2286000" progId="MS_ClipArt_Gallery.2">
                  <p:embed/>
                </p:oleObj>
              </mc:Choice>
              <mc:Fallback>
                <p:oleObj name="Clip" r:id="rId3" imgW="2286000" imgH="22860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43200"/>
                        <a:ext cx="2667000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03F63050-D929-4710-98E3-D97EF016703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Solution </a:t>
            </a:r>
            <a:endParaRPr lang="en-US" alt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Pizza is baked at 455°F.  What is that in °C?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</a:rPr>
              <a:t>	</a:t>
            </a:r>
          </a:p>
          <a:p>
            <a:pPr>
              <a:buFontTx/>
              <a:buNone/>
            </a:pPr>
            <a:r>
              <a:rPr lang="en-US" altLang="en-US" sz="2800" b="1">
                <a:solidFill>
                  <a:schemeClr val="accent1"/>
                </a:solidFill>
              </a:rPr>
              <a:t>2)  235°C		</a:t>
            </a:r>
          </a:p>
          <a:p>
            <a:pPr>
              <a:buFontTx/>
              <a:buNone/>
            </a:pPr>
            <a:r>
              <a:rPr lang="en-US" altLang="en-US" sz="2800" b="1"/>
              <a:t>		</a:t>
            </a:r>
            <a:r>
              <a:rPr lang="en-US" altLang="en-US" sz="2800" b="1" u="sng"/>
              <a:t>(455 - 32)</a:t>
            </a:r>
            <a:r>
              <a:rPr lang="en-US" altLang="en-US" sz="2800" b="1"/>
              <a:t>   =   235°C</a:t>
            </a:r>
            <a:endParaRPr lang="en-US" altLang="en-US" sz="2800" b="1" u="sng"/>
          </a:p>
          <a:p>
            <a:pPr>
              <a:buFontTx/>
              <a:buNone/>
            </a:pPr>
            <a:r>
              <a:rPr lang="en-US" altLang="en-US" sz="2800" b="1"/>
              <a:t>		     1.8</a:t>
            </a:r>
          </a:p>
          <a:p>
            <a:pPr>
              <a:buFontTx/>
              <a:buNone/>
            </a:pPr>
            <a:endParaRPr lang="en-US" altLang="en-US" sz="2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32EB5C3B-ED69-414B-B8BD-F73F469B8B5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Learning Check </a:t>
            </a: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3000" b="1"/>
              <a:t>On a cold winter day, the temperature falls to  -15°C.  What is that temperature in °F?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</a:t>
            </a:r>
            <a:r>
              <a:rPr lang="en-US" altLang="en-US" sz="3000" b="1">
                <a:solidFill>
                  <a:schemeClr val="accent1"/>
                </a:solidFill>
              </a:rPr>
              <a:t>1) 19 °F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2)  59°F		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3)   5°F</a:t>
            </a:r>
          </a:p>
          <a:p>
            <a:pPr>
              <a:buFontTx/>
              <a:buNone/>
            </a:pPr>
            <a:endParaRPr lang="en-US" altLang="en-US" sz="3000">
              <a:solidFill>
                <a:schemeClr val="accent1"/>
              </a:solidFill>
            </a:endParaRPr>
          </a:p>
        </p:txBody>
      </p: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3962400" y="3048000"/>
          <a:ext cx="2090738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Clip" r:id="rId3" imgW="848160" imgH="1267920" progId="MS_ClipArt_Gallery.2">
                  <p:embed/>
                </p:oleObj>
              </mc:Choice>
              <mc:Fallback>
                <p:oleObj name="Clip" r:id="rId3" imgW="848160" imgH="126792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048000"/>
                        <a:ext cx="2090738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6C950602-3CF7-4443-BBE5-A6B427DF7A52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Solution </a:t>
            </a:r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0772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3000" b="1">
                <a:solidFill>
                  <a:schemeClr val="accent1"/>
                </a:solidFill>
              </a:rPr>
              <a:t>3)   5°F</a:t>
            </a:r>
          </a:p>
          <a:p>
            <a:pPr>
              <a:buFontTx/>
              <a:buNone/>
            </a:pPr>
            <a:endParaRPr lang="en-US" altLang="en-US" sz="3000">
              <a:solidFill>
                <a:schemeClr val="accent1"/>
              </a:solidFill>
            </a:endParaRPr>
          </a:p>
          <a:p>
            <a:pPr>
              <a:buFontTx/>
              <a:buNone/>
            </a:pPr>
            <a:r>
              <a:rPr lang="en-US" altLang="en-US" sz="3000" b="1"/>
              <a:t>Solution:</a:t>
            </a:r>
          </a:p>
          <a:p>
            <a:pPr>
              <a:buFontTx/>
              <a:buNone/>
            </a:pPr>
            <a:r>
              <a:rPr lang="en-US" altLang="en-US" sz="3000" b="1"/>
              <a:t>°F 	=   1.8(-15°C) + 32</a:t>
            </a:r>
          </a:p>
          <a:p>
            <a:pPr>
              <a:buFontTx/>
              <a:buNone/>
            </a:pPr>
            <a:r>
              <a:rPr lang="en-US" altLang="en-US" sz="3000" b="1"/>
              <a:t>		=   -27 + 32</a:t>
            </a:r>
          </a:p>
          <a:p>
            <a:pPr>
              <a:buFontTx/>
              <a:buNone/>
            </a:pPr>
            <a:r>
              <a:rPr lang="en-US" altLang="en-US" sz="3000" b="1"/>
              <a:t>		=   5°F	</a:t>
            </a:r>
            <a:endParaRPr lang="en-US" altLang="en-US" sz="30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26502930-6F9E-4C6F-91EA-AE1B7A29A11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Temperature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419600"/>
          </a:xfrm>
        </p:spPr>
        <p:txBody>
          <a:bodyPr/>
          <a:lstStyle/>
          <a:p>
            <a:pPr>
              <a:lnSpc>
                <a:spcPct val="120000"/>
              </a:lnSpc>
              <a:buClr>
                <a:srgbClr val="00FF99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Particles are always moving.</a:t>
            </a:r>
          </a:p>
          <a:p>
            <a:pPr>
              <a:lnSpc>
                <a:spcPct val="120000"/>
              </a:lnSpc>
              <a:buClr>
                <a:srgbClr val="00FF99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When you heat water, the water molecules move faster.</a:t>
            </a:r>
            <a:r>
              <a:rPr lang="en-US" altLang="en-US" sz="3000" b="1">
                <a:solidFill>
                  <a:schemeClr val="accent1"/>
                </a:solidFill>
              </a:rPr>
              <a:t> </a:t>
            </a:r>
          </a:p>
          <a:p>
            <a:pPr>
              <a:lnSpc>
                <a:spcPct val="120000"/>
              </a:lnSpc>
              <a:buClr>
                <a:srgbClr val="00FF99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When molecules move faster, the substance gets hotter.</a:t>
            </a:r>
          </a:p>
          <a:p>
            <a:pPr>
              <a:lnSpc>
                <a:spcPct val="120000"/>
              </a:lnSpc>
              <a:buClr>
                <a:srgbClr val="00FF99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When a substance gets hotter, its temperature goes up.</a:t>
            </a:r>
          </a:p>
          <a:p>
            <a:pPr>
              <a:lnSpc>
                <a:spcPct val="120000"/>
              </a:lnSpc>
              <a:buClr>
                <a:srgbClr val="00FF99"/>
              </a:buClr>
            </a:pPr>
            <a:endParaRPr lang="en-US" altLang="en-US" sz="3000" b="1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477000" y="457200"/>
          <a:ext cx="1905000" cy="175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Clip" r:id="rId3" imgW="1337400" imgH="1231560" progId="MS_ClipArt_Gallery.2">
                  <p:embed/>
                </p:oleObj>
              </mc:Choice>
              <mc:Fallback>
                <p:oleObj name="Clip" r:id="rId3" imgW="1337400" imgH="123156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57200"/>
                        <a:ext cx="1905000" cy="175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499DBF5A-272D-4883-961E-8C27B79A1FB9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0668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b="1">
                <a:solidFill>
                  <a:schemeClr val="tx1"/>
                </a:solidFill>
              </a:rPr>
              <a:t/>
            </a:r>
            <a:br>
              <a:rPr lang="en-US" altLang="en-US" b="1">
                <a:solidFill>
                  <a:schemeClr val="tx1"/>
                </a:solidFill>
              </a:rPr>
            </a:br>
            <a:r>
              <a:rPr lang="en-US" altLang="en-US" b="1">
                <a:solidFill>
                  <a:schemeClr val="tx1"/>
                </a:solidFill>
              </a:rPr>
              <a:t>Kelvin Scale</a:t>
            </a:r>
            <a:br>
              <a:rPr lang="en-US" altLang="en-US" b="1">
                <a:solidFill>
                  <a:schemeClr val="tx1"/>
                </a:solidFill>
              </a:rPr>
            </a:br>
            <a:endParaRPr lang="en-US" altLang="en-US" b="1">
              <a:solidFill>
                <a:schemeClr val="tx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On the Kelvin Scale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1K  		=    1°C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0 K is the lowest temperature  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0 K      	=  - 273°C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K             °C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en-US" sz="2800" b="1"/>
              <a:t>K   =    °C   +  273</a:t>
            </a:r>
          </a:p>
          <a:p>
            <a:pPr>
              <a:buFontTx/>
              <a:buNone/>
            </a:pPr>
            <a:endParaRPr lang="en-US" altLang="en-US" sz="2800" b="1"/>
          </a:p>
          <a:p>
            <a:pPr>
              <a:buFontTx/>
              <a:buNone/>
            </a:pPr>
            <a:endParaRPr lang="en-US" altLang="en-US" sz="2800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219200" y="4953000"/>
            <a:ext cx="990600" cy="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DBF6FDA7-7DB4-4D7D-BDBB-CD32D4BD025D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Learning Check</a:t>
            </a:r>
            <a:endParaRPr lang="en-US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3000" b="1"/>
              <a:t>What is normal body temperature of 37°C in  kelvins?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1) 	236 K</a:t>
            </a: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2)  	310 K 	  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3)	342 K</a:t>
            </a:r>
          </a:p>
          <a:p>
            <a:pPr>
              <a:buFontTx/>
              <a:buNone/>
            </a:pPr>
            <a:endParaRPr lang="en-US" altLang="en-US" sz="3000" b="1"/>
          </a:p>
          <a:p>
            <a:endParaRPr lang="en-US" altLang="en-US"/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4495800" y="2743200"/>
          <a:ext cx="2124075" cy="303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76" name="Clip" r:id="rId3" imgW="1218600" imgH="1741320" progId="MS_ClipArt_Gallery.2">
                  <p:embed/>
                </p:oleObj>
              </mc:Choice>
              <mc:Fallback>
                <p:oleObj name="Clip" r:id="rId3" imgW="1218600" imgH="174132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3200"/>
                        <a:ext cx="2124075" cy="303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5616C8F5-A747-4F31-92CF-3121106FBCBF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Solution </a:t>
            </a:r>
            <a:endParaRPr lang="en-US" alt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49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b="1"/>
              <a:t>	</a:t>
            </a:r>
            <a:r>
              <a:rPr lang="en-US" altLang="en-US" sz="3000" b="1"/>
              <a:t>What is normal body temperature of 37°C in kelvins?</a:t>
            </a:r>
          </a:p>
          <a:p>
            <a:pPr>
              <a:buFontTx/>
              <a:buNone/>
            </a:pPr>
            <a:r>
              <a:rPr lang="en-US" altLang="en-US" sz="3000" b="1"/>
              <a:t>	</a:t>
            </a:r>
            <a:r>
              <a:rPr lang="en-US" altLang="en-US" sz="3000" b="1">
                <a:solidFill>
                  <a:schemeClr val="accent1"/>
                </a:solidFill>
              </a:rPr>
              <a:t>2)  310 K 	  </a:t>
            </a:r>
          </a:p>
          <a:p>
            <a:pPr>
              <a:buFontTx/>
              <a:buNone/>
            </a:pPr>
            <a:endParaRPr lang="en-US" altLang="en-US" sz="3000" b="1">
              <a:solidFill>
                <a:schemeClr val="accent1"/>
              </a:solidFill>
            </a:endParaRPr>
          </a:p>
          <a:p>
            <a:pPr>
              <a:buFontTx/>
              <a:buNone/>
            </a:pPr>
            <a:r>
              <a:rPr lang="en-US" altLang="en-US" sz="3000" b="1"/>
              <a:t>	K    	=     	°C + 273</a:t>
            </a:r>
          </a:p>
          <a:p>
            <a:pPr>
              <a:buFontTx/>
              <a:buNone/>
            </a:pPr>
            <a:r>
              <a:rPr lang="en-US" altLang="en-US" sz="3000" b="1"/>
              <a:t>			=	37 °C   +   273</a:t>
            </a:r>
          </a:p>
          <a:p>
            <a:pPr>
              <a:buFontTx/>
              <a:buNone/>
            </a:pPr>
            <a:r>
              <a:rPr lang="en-US" altLang="en-US" sz="3000" b="1"/>
              <a:t>			=	310. K </a:t>
            </a:r>
          </a:p>
          <a:p>
            <a:pPr>
              <a:buFontTx/>
              <a:buNone/>
            </a:pPr>
            <a:endParaRPr lang="en-US" altLang="en-US" sz="2800" b="1"/>
          </a:p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B1D53502-0B57-452E-8F52-6FC95173DBD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>
                <a:solidFill>
                  <a:schemeClr val="tx1"/>
                </a:solidFill>
              </a:rPr>
              <a:t>Learning Check </a:t>
            </a:r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8768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/>
              <a:t>Suppose you place water in a freezer.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3000" b="1"/>
              <a:t>A.  The water particles move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      </a:t>
            </a:r>
            <a:r>
              <a:rPr lang="en-US" altLang="en-US" sz="3000" b="1">
                <a:solidFill>
                  <a:schemeClr val="accent1"/>
                </a:solidFill>
              </a:rPr>
              <a:t>1) faster  	  2) slower      3) the same</a:t>
            </a:r>
            <a:endParaRPr lang="en-US" altLang="en-US" sz="3000" b="1">
              <a:solidFill>
                <a:schemeClr val="accent2"/>
              </a:solidFill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en-US" altLang="en-US" sz="3000" b="1"/>
              <a:t>B.  The water will get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  </a:t>
            </a:r>
            <a:r>
              <a:rPr lang="en-US" altLang="en-US" sz="3000" b="1">
                <a:solidFill>
                  <a:schemeClr val="accent1"/>
                </a:solidFill>
              </a:rPr>
              <a:t>1) hotter	  2) colder	      3) stay the same</a:t>
            </a:r>
          </a:p>
          <a:p>
            <a:pPr>
              <a:lnSpc>
                <a:spcPct val="140000"/>
              </a:lnSpc>
              <a:buFontTx/>
              <a:buNone/>
            </a:pPr>
            <a:r>
              <a:rPr lang="en-US" altLang="en-US" sz="3000" b="1"/>
              <a:t>C.  The temperature of the water will be</a:t>
            </a:r>
            <a:endParaRPr lang="en-US" altLang="en-US" sz="3000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  </a:t>
            </a:r>
            <a:r>
              <a:rPr lang="en-US" altLang="en-US" sz="3000" b="1">
                <a:solidFill>
                  <a:schemeClr val="accent1"/>
                </a:solidFill>
              </a:rPr>
              <a:t>1) higher	  2) lower        3) the same</a:t>
            </a:r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7772400" y="304800"/>
          <a:ext cx="1146175" cy="259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Clip" r:id="rId3" imgW="552600" imgH="1248120" progId="MS_ClipArt_Gallery.2">
                  <p:embed/>
                </p:oleObj>
              </mc:Choice>
              <mc:Fallback>
                <p:oleObj name="Clip" r:id="rId3" imgW="552600" imgH="124812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04800"/>
                        <a:ext cx="1146175" cy="2590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B5790D93-4473-4DC1-A9BD-17CD97BAC45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>
                <a:solidFill>
                  <a:schemeClr val="tx1"/>
                </a:solidFill>
              </a:rPr>
              <a:t>Solution</a:t>
            </a:r>
            <a:endParaRPr lang="en-US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229600" cy="4876800"/>
          </a:xfrm>
        </p:spPr>
        <p:txBody>
          <a:bodyPr/>
          <a:lstStyle/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/>
              <a:t>Suppose you place water in a freezer.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/>
              <a:t>A.  The water particles move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accent1"/>
                </a:solidFill>
              </a:rPr>
              <a:t>	  	2) slower      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/>
              <a:t>B.  The water will get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  </a:t>
            </a:r>
            <a:r>
              <a:rPr lang="en-US" altLang="en-US" sz="3000" b="1">
                <a:solidFill>
                  <a:schemeClr val="accent1"/>
                </a:solidFill>
              </a:rPr>
              <a:t>	2) colder	      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/>
              <a:t>C.  The temperature of the water will be</a:t>
            </a:r>
            <a:endParaRPr lang="en-US" altLang="en-US" sz="3000"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  </a:t>
            </a:r>
            <a:r>
              <a:rPr lang="en-US" altLang="en-US" sz="3000" b="1">
                <a:solidFill>
                  <a:schemeClr val="accent1"/>
                </a:solidFill>
              </a:rPr>
              <a:t>	  2) lower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2ECBF827-B3FB-46F1-9034-FD7D3D45FB6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Temperature</a:t>
            </a:r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724400"/>
          </a:xfrm>
        </p:spPr>
        <p:txBody>
          <a:bodyPr/>
          <a:lstStyle/>
          <a:p>
            <a:pPr>
              <a:lnSpc>
                <a:spcPct val="140000"/>
              </a:lnSpc>
              <a:buClr>
                <a:schemeClr val="hlink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Measures the </a:t>
            </a:r>
            <a:r>
              <a:rPr lang="en-US" altLang="en-US" sz="3000" b="1">
                <a:solidFill>
                  <a:schemeClr val="accent1"/>
                </a:solidFill>
              </a:rPr>
              <a:t>hotness </a:t>
            </a:r>
            <a:r>
              <a:rPr lang="en-US" altLang="en-US" sz="3000" b="1">
                <a:solidFill>
                  <a:schemeClr val="accent2"/>
                </a:solidFill>
              </a:rPr>
              <a:t>or coldness </a:t>
            </a:r>
            <a:r>
              <a:rPr lang="en-US" altLang="en-US" sz="3000" b="1"/>
              <a:t>of an object</a:t>
            </a:r>
          </a:p>
          <a:p>
            <a:pPr>
              <a:lnSpc>
                <a:spcPct val="140000"/>
              </a:lnSpc>
              <a:buClr>
                <a:schemeClr val="hlink"/>
              </a:buClr>
              <a:buFont typeface="Wingdings" panose="05000000000000000000" pitchFamily="2" charset="2"/>
              <a:buChar char="l"/>
            </a:pPr>
            <a:r>
              <a:rPr lang="en-US" altLang="en-US" sz="3000" b="1"/>
              <a:t>Determined by using a thermometer that contains a liquid that expands with heat and contracts with cooling.</a:t>
            </a:r>
          </a:p>
          <a:p>
            <a:pPr>
              <a:lnSpc>
                <a:spcPct val="140000"/>
              </a:lnSpc>
            </a:pPr>
            <a:endParaRPr lang="en-US" altLang="en-US" b="1"/>
          </a:p>
          <a:p>
            <a:endParaRPr lang="en-US" altLang="en-US" b="1"/>
          </a:p>
        </p:txBody>
      </p:sp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486400" y="4953000"/>
          <a:ext cx="27432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Clip" r:id="rId3" imgW="2286000" imgH="623520" progId="MS_ClipArt_Gallery.2">
                  <p:embed/>
                </p:oleObj>
              </mc:Choice>
              <mc:Fallback>
                <p:oleObj name="Clip" r:id="rId3" imgW="2286000" imgH="62352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953000"/>
                        <a:ext cx="27432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F94C73C9-CD6E-463A-A303-DBAC907B1764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Temperature Scales</a:t>
            </a: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                </a:t>
            </a:r>
            <a:r>
              <a:rPr lang="en-US" altLang="en-US" b="1">
                <a:solidFill>
                  <a:schemeClr val="accent1"/>
                </a:solidFill>
              </a:rPr>
              <a:t>Fahrenheit    Celsius 	  Kelvin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 sz="2600" b="1"/>
              <a:t>Water boils     _____°F             _____°C          ______K</a:t>
            </a:r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r>
              <a:rPr lang="en-US" altLang="en-US" sz="2600" b="1"/>
              <a:t>Water freezes _____°F             _____°C          ______K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 </a:t>
            </a:r>
          </a:p>
          <a:p>
            <a:pPr>
              <a:buFontTx/>
              <a:buNone/>
            </a:pPr>
            <a:r>
              <a:rPr lang="en-US" altLang="en-US"/>
              <a:t>  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49530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25146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71628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24A82835-3099-4A03-BD0A-3B5497AE29B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/>
              <a:t>Temperature Scales</a:t>
            </a:r>
            <a:endParaRPr lang="en-US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                </a:t>
            </a:r>
            <a:r>
              <a:rPr lang="en-US" altLang="en-US" b="1">
                <a:solidFill>
                  <a:schemeClr val="accent1"/>
                </a:solidFill>
              </a:rPr>
              <a:t>Fahrenheit    Celsius 	Kelvin</a:t>
            </a:r>
            <a:endParaRPr lang="en-US" altLang="en-US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 sz="2600" b="1"/>
              <a:t>Water boils    212°F                100°C	  	 373 K</a:t>
            </a:r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r>
              <a:rPr lang="en-US" altLang="en-US" sz="2600" b="1"/>
              <a:t>Water freezes  32°F                    0°C		 273 K </a:t>
            </a: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  </a:t>
            </a: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58674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36576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80010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2590800" y="3276600"/>
            <a:ext cx="5638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2667000" y="5140325"/>
            <a:ext cx="54864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66CF269D-7BCA-4BF2-82BD-B77AC17CD2D3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3800" b="1"/>
              <a:t>Units of Temperature between Boiling and Freezing</a:t>
            </a: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		      </a:t>
            </a:r>
            <a:r>
              <a:rPr lang="en-US" altLang="en-US" b="1">
                <a:solidFill>
                  <a:schemeClr val="accent1"/>
                </a:solidFill>
              </a:rPr>
              <a:t>Fahrenheit	Celsius 	Kelvin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 sz="2600" b="1"/>
              <a:t>Water boils    212°F                100°C	  	 373 K</a:t>
            </a:r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r>
              <a:rPr lang="en-US" altLang="en-US" sz="2600" b="1"/>
              <a:t>                      </a:t>
            </a:r>
            <a:r>
              <a:rPr lang="en-US" altLang="en-US" sz="2600" b="1">
                <a:solidFill>
                  <a:schemeClr val="accent2"/>
                </a:solidFill>
              </a:rPr>
              <a:t>180°		     100°C               100K</a:t>
            </a:r>
          </a:p>
          <a:p>
            <a:pPr>
              <a:buFontTx/>
              <a:buNone/>
            </a:pPr>
            <a:endParaRPr lang="en-US" altLang="en-US" sz="2600" b="1"/>
          </a:p>
          <a:p>
            <a:pPr>
              <a:buFontTx/>
              <a:buNone/>
            </a:pPr>
            <a:r>
              <a:rPr lang="en-US" altLang="en-US" sz="2600" b="1"/>
              <a:t>Water freezes  32°F                    0°C		 273 K </a:t>
            </a: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58674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6576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8001000" y="2590800"/>
            <a:ext cx="0" cy="2895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2590800" y="3276600"/>
            <a:ext cx="56388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2667000" y="5140325"/>
            <a:ext cx="5486400" cy="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2819400" y="3429000"/>
            <a:ext cx="0" cy="1371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>
            <a:off x="5181600" y="3429000"/>
            <a:ext cx="0" cy="1371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7086600" y="3429000"/>
            <a:ext cx="0" cy="1371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</p:spPr>
        <p:txBody>
          <a:bodyPr/>
          <a:lstStyle/>
          <a:p>
            <a:r>
              <a:rPr lang="en-US" altLang="en-US"/>
              <a:t>LecturePLUS Timberlake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6E9F36AD-64A4-4E7E-B328-40B7B22A89F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4000" b="1">
                <a:solidFill>
                  <a:schemeClr val="tx1"/>
                </a:solidFill>
              </a:rPr>
              <a:t>Learning Check </a:t>
            </a: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000" b="1"/>
              <a:t>A. Temperature of freezing water 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 </a:t>
            </a:r>
            <a:r>
              <a:rPr lang="en-US" altLang="en-US" sz="3000" b="1">
                <a:solidFill>
                  <a:schemeClr val="accent1"/>
                </a:solidFill>
              </a:rPr>
              <a:t>	 1)  0°F     	2)  0°C       3)  0 K</a:t>
            </a:r>
          </a:p>
          <a:p>
            <a:pPr>
              <a:lnSpc>
                <a:spcPct val="60000"/>
              </a:lnSpc>
              <a:buFontTx/>
              <a:buNone/>
            </a:pPr>
            <a:endParaRPr lang="en-US" altLang="en-US" sz="3000" b="1"/>
          </a:p>
          <a:p>
            <a:pPr>
              <a:buFontTx/>
              <a:buNone/>
            </a:pPr>
            <a:r>
              <a:rPr lang="en-US" altLang="en-US" sz="3000" b="1"/>
              <a:t>B. Temperature of boiling water </a:t>
            </a:r>
          </a:p>
          <a:p>
            <a:pPr>
              <a:buFontTx/>
              <a:buNone/>
            </a:pPr>
            <a:r>
              <a:rPr lang="en-US" altLang="en-US" sz="3000" b="1"/>
              <a:t> 	 </a:t>
            </a:r>
            <a:r>
              <a:rPr lang="en-US" altLang="en-US" sz="3000" b="1">
                <a:solidFill>
                  <a:schemeClr val="accent1"/>
                </a:solidFill>
              </a:rPr>
              <a:t>1)  100°F       2)  32°F       3)  373K</a:t>
            </a:r>
          </a:p>
          <a:p>
            <a:pPr>
              <a:lnSpc>
                <a:spcPct val="50000"/>
              </a:lnSpc>
              <a:buFontTx/>
              <a:buNone/>
            </a:pPr>
            <a:endParaRPr lang="en-US" altLang="en-US" sz="3000" b="1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altLang="en-US" sz="3000" b="1"/>
              <a:t>C. Number of Celsius units between the</a:t>
            </a:r>
          </a:p>
          <a:p>
            <a:pPr>
              <a:buFontTx/>
              <a:buNone/>
            </a:pPr>
            <a:r>
              <a:rPr lang="en-US" altLang="en-US" sz="3000" b="1"/>
              <a:t>     boiling and freezing points of water</a:t>
            </a:r>
          </a:p>
          <a:p>
            <a:pPr>
              <a:buFontTx/>
              <a:buNone/>
            </a:pPr>
            <a:r>
              <a:rPr lang="en-US" altLang="en-US" sz="3000" b="1">
                <a:solidFill>
                  <a:schemeClr val="accent2"/>
                </a:solidFill>
              </a:rPr>
              <a:t>	 </a:t>
            </a:r>
            <a:r>
              <a:rPr lang="en-US" altLang="en-US" sz="3000" b="1">
                <a:solidFill>
                  <a:schemeClr val="accent1"/>
                </a:solidFill>
              </a:rPr>
              <a:t>1)  100		2)  180	   3) 273	</a:t>
            </a:r>
            <a:r>
              <a:rPr lang="en-US" altLang="en-US" sz="3000" b="1"/>
              <a:t>	</a:t>
            </a:r>
          </a:p>
          <a:p>
            <a:pPr>
              <a:buFontTx/>
              <a:buNone/>
            </a:pPr>
            <a:endParaRPr lang="en-US" altLang="en-US" sz="3000" b="1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333333"/>
      </a:dk1>
      <a:lt1>
        <a:srgbClr val="FFCC66"/>
      </a:lt1>
      <a:dk2>
        <a:srgbClr val="FF0000"/>
      </a:dk2>
      <a:lt2>
        <a:srgbClr val="000000"/>
      </a:lt2>
      <a:accent1>
        <a:srgbClr val="FF0000"/>
      </a:accent1>
      <a:accent2>
        <a:srgbClr val="FF0000"/>
      </a:accent2>
      <a:accent3>
        <a:srgbClr val="FFE2B8"/>
      </a:accent3>
      <a:accent4>
        <a:srgbClr val="2A2A2A"/>
      </a:accent4>
      <a:accent5>
        <a:srgbClr val="FFAAAA"/>
      </a:accent5>
      <a:accent6>
        <a:srgbClr val="E70000"/>
      </a:accent6>
      <a:hlink>
        <a:srgbClr val="FF0000"/>
      </a:hlink>
      <a:folHlink>
        <a:srgbClr val="969696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559</TotalTime>
  <Words>280</Words>
  <Application>Microsoft Office PowerPoint</Application>
  <PresentationFormat>On-screen Show (4:3)</PresentationFormat>
  <Paragraphs>205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Times New Roman</vt:lpstr>
      <vt:lpstr>Wingdings</vt:lpstr>
      <vt:lpstr>Arial</vt:lpstr>
      <vt:lpstr>Blank Presentation</vt:lpstr>
      <vt:lpstr>Microsoft Clip Gallery</vt:lpstr>
      <vt:lpstr>Chapter 5 </vt:lpstr>
      <vt:lpstr>Temperature</vt:lpstr>
      <vt:lpstr>Learning Check </vt:lpstr>
      <vt:lpstr>Solution</vt:lpstr>
      <vt:lpstr>Temperature</vt:lpstr>
      <vt:lpstr>Temperature Scales</vt:lpstr>
      <vt:lpstr>Temperature Scales</vt:lpstr>
      <vt:lpstr>Units of Temperature between Boiling and Freezing</vt:lpstr>
      <vt:lpstr>Learning Check </vt:lpstr>
      <vt:lpstr>Solution </vt:lpstr>
      <vt:lpstr>Fahrenheit Formula</vt:lpstr>
      <vt:lpstr>Celsius Formula</vt:lpstr>
      <vt:lpstr>Temperature Conversions</vt:lpstr>
      <vt:lpstr>Learning Check </vt:lpstr>
      <vt:lpstr>Solution </vt:lpstr>
      <vt:lpstr>Learning Check </vt:lpstr>
      <vt:lpstr>Solution </vt:lpstr>
      <vt:lpstr>Learning Check </vt:lpstr>
      <vt:lpstr>Solution </vt:lpstr>
      <vt:lpstr> Kelvin Scale </vt:lpstr>
      <vt:lpstr>Learning Check</vt:lpstr>
      <vt:lpstr>Solution 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Karen Timberlake</dc:creator>
  <cp:lastModifiedBy>Greg Cate</cp:lastModifiedBy>
  <cp:revision>29</cp:revision>
  <cp:lastPrinted>1998-06-01T23:52:50Z</cp:lastPrinted>
  <dcterms:created xsi:type="dcterms:W3CDTF">1997-08-05T11:39:44Z</dcterms:created>
  <dcterms:modified xsi:type="dcterms:W3CDTF">2016-11-02T05:05:56Z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khemist@aol.com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-1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Documents\CHMSTRY\ChemModules\HTMLPPZ\CH6</vt:lpwstr>
  </property>
</Properties>
</file>