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4" r:id="rId29"/>
    <p:sldId id="285" r:id="rId30"/>
    <p:sldId id="286" r:id="rId31"/>
    <p:sldId id="287" r:id="rId32"/>
    <p:sldId id="288" r:id="rId33"/>
    <p:sldId id="289" r:id="rId34"/>
    <p:sldId id="283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9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36A43-8C02-4A53-9A69-D973A40FE5F4}" type="datetimeFigureOut">
              <a:rPr lang="en-US"/>
              <a:pPr>
                <a:defRPr/>
              </a:pPr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9BEFB-4176-4745-8D82-815A0126DA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1300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C4706-B65A-47D4-A662-4E7CA690CB3D}" type="datetimeFigureOut">
              <a:rPr lang="en-US"/>
              <a:pPr>
                <a:defRPr/>
              </a:pPr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58046-BD4B-4066-BA8F-7E8BFA5801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7845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A63B3-65C9-4E2B-97D7-EED5D423D1CF}" type="datetimeFigureOut">
              <a:rPr lang="en-US"/>
              <a:pPr>
                <a:defRPr/>
              </a:pPr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1AD97-44DA-416A-8FEF-C608D5E0B9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74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BF816-A1A4-4548-B101-E4280D2A3812}" type="datetimeFigureOut">
              <a:rPr lang="en-US"/>
              <a:pPr>
                <a:defRPr/>
              </a:pPr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EB41D-9629-4168-90E1-60FA09C388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1064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4189A-26C9-442E-BE90-75618DAEA65F}" type="datetimeFigureOut">
              <a:rPr lang="en-US"/>
              <a:pPr>
                <a:defRPr/>
              </a:pPr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0FB0E-649B-4344-B9AD-1109E12136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161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E2695-E7CF-4877-B0EA-955C35662F4B}" type="datetimeFigureOut">
              <a:rPr lang="en-US"/>
              <a:pPr>
                <a:defRPr/>
              </a:pPr>
              <a:t>5/17/2017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C1028-FE9F-4B02-9739-3945AD368B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6474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9FA8E-EBCB-4559-A4D0-2F690CE78D80}" type="datetimeFigureOut">
              <a:rPr lang="en-US"/>
              <a:pPr>
                <a:defRPr/>
              </a:pPr>
              <a:t>5/17/2017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AB32E-1F5B-4F72-A36F-A93D8D3DB8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303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48B17-B599-4191-845E-1071E30BE01B}" type="datetimeFigureOut">
              <a:rPr lang="en-US"/>
              <a:pPr>
                <a:defRPr/>
              </a:pPr>
              <a:t>5/17/2017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799A4-0935-4175-B24B-008876A060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8383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69FE5-342C-4958-A77D-75C30357276C}" type="datetimeFigureOut">
              <a:rPr lang="en-US"/>
              <a:pPr>
                <a:defRPr/>
              </a:pPr>
              <a:t>5/17/2017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70989-7B40-47A6-B447-02B9A778F6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1692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881B6-3690-408B-834A-83BAD64AC775}" type="datetimeFigureOut">
              <a:rPr lang="en-US"/>
              <a:pPr>
                <a:defRPr/>
              </a:pPr>
              <a:t>5/17/2017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1860D-D50D-47DA-A956-B06C27AB60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7899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828DC-F3F8-416E-885F-17542F9CAF01}" type="datetimeFigureOut">
              <a:rPr lang="en-US"/>
              <a:pPr>
                <a:defRPr/>
              </a:pPr>
              <a:t>5/17/2017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7E10A-4482-4F80-95AC-D2F5058899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4819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053B2F-6661-47EE-8846-AE1AFEC74FA8}" type="datetimeFigureOut">
              <a:rPr lang="en-US"/>
              <a:pPr>
                <a:defRPr/>
              </a:pPr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C91F067-74E2-47C8-A2E3-54BE4FF63F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9600" b="1" dirty="0" smtClean="0">
                <a:solidFill>
                  <a:srgbClr val="FF0000"/>
                </a:solidFill>
              </a:rPr>
              <a:t>Chapter </a:t>
            </a:r>
            <a:r>
              <a:rPr lang="en-US" altLang="en-US" sz="9600" b="1" dirty="0" smtClean="0">
                <a:solidFill>
                  <a:srgbClr val="FF0000"/>
                </a:solidFill>
              </a:rPr>
              <a:t>9</a:t>
            </a:r>
            <a:r>
              <a:rPr lang="en-US" altLang="en-US" sz="9600" b="1" dirty="0" smtClean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z="4400" b="1" smtClean="0">
                <a:solidFill>
                  <a:schemeClr val="tx1"/>
                </a:solidFill>
              </a:rPr>
              <a:t>Chemical Quantities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Building Houses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mtClean="0"/>
              <a:t>Ok, we want to build some houses, so we order 2 truck loads of boards and 2 truck loads of nails.  If two truck loads of boards make one house and two truck loads of nails make 10 houses, then how many houses can we make?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mtClean="0"/>
              <a:t>What reactant is in excess? And how many more houses could we use if we had enough boards?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Building Houses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mtClean="0"/>
              <a:t>Ok, we want to build some houses, so we order 2 truck loads of boards and 2 truck loads of nails.  If two truck loads of boards make one house and two truck loads of nails make 10 houses, then how many houses can we make?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mtClean="0"/>
              <a:t>What reactant is in </a:t>
            </a:r>
            <a:r>
              <a:rPr lang="en-US" altLang="en-US" b="1" u="sng" smtClean="0">
                <a:solidFill>
                  <a:srgbClr val="0000FF"/>
                </a:solidFill>
              </a:rPr>
              <a:t>excess</a:t>
            </a:r>
            <a:r>
              <a:rPr lang="en-US" altLang="en-US" smtClean="0"/>
              <a:t>? And how many more houses could we use if we have enough boards?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Building Houses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mtClean="0"/>
              <a:t>Ok, we want to build some houses, so we order 2 truck loads of boards and 2 truck loads of nails.  If two truck loads of boards make one house and two truck loads of nails make 10 houses, then how many houses can we make?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mtClean="0"/>
              <a:t>What reactant is in </a:t>
            </a:r>
            <a:r>
              <a:rPr lang="en-US" altLang="en-US" b="1" u="sng" smtClean="0">
                <a:solidFill>
                  <a:srgbClr val="0000FF"/>
                </a:solidFill>
              </a:rPr>
              <a:t>excess</a:t>
            </a:r>
            <a:r>
              <a:rPr lang="en-US" altLang="en-US" smtClean="0"/>
              <a:t>? And how many more houses could we use if we have enough boards?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b="1" smtClean="0">
                <a:solidFill>
                  <a:srgbClr val="FF0000"/>
                </a:solidFill>
              </a:rPr>
              <a:t>Yes, nails are in excess!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Building Houses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4525963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 smtClean="0"/>
              <a:t>Ok, we want to build some houses, so we order 2 truck loads of boards and 2 truck loads of nails.  If two truck loads of boards make one house and two truck loads of nails make 10 houses, then how many houses can we make?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 smtClean="0"/>
              <a:t>What reactant is in </a:t>
            </a:r>
            <a:r>
              <a:rPr lang="en-US" b="1" u="sng" dirty="0" smtClean="0">
                <a:solidFill>
                  <a:srgbClr val="0000FF"/>
                </a:solidFill>
              </a:rPr>
              <a:t>excess</a:t>
            </a:r>
            <a:r>
              <a:rPr lang="en-US" dirty="0" smtClean="0"/>
              <a:t>? And how many more houses could we use if we have enough boards?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 smtClean="0">
                <a:solidFill>
                  <a:srgbClr val="FF0000"/>
                </a:solidFill>
              </a:rPr>
              <a:t>Yes, nails are in excess! Nine more houses if we have an adequate amount of boards.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Making Water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If we react 10.0g of hydrogen with 10.0g of oxygen, which, if any, reactant will be in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Making Water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If we react 10.0g of hydrogen with 10.0g of oxygen, which, if any, reactant will be in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?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z="2800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Our conversion process can easily determine the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 reactant.  We can convert 10.0 g of oxygen to grams of hydrogen to determine if there is enough hydrogen to consume the oxygen.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Making Water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229600" cy="38862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If we react 10.0g of hydrogen with 10.0g of oxygen, which, if any, reactant will be in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?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z="2800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Our conversion process can easily determine the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 reactant.  We can convert 10.0 g of oxygen to grams of hydrogen to determine if there is enough hydrogen to consume the oxygen.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5410200"/>
            <a:ext cx="5943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2286000" y="4343400"/>
            <a:ext cx="5029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2 H</a:t>
            </a:r>
            <a:r>
              <a:rPr lang="en-US" altLang="en-US" sz="2800" baseline="-25000"/>
              <a:t>2 </a:t>
            </a:r>
            <a:r>
              <a:rPr lang="en-US" altLang="en-US" sz="2800"/>
              <a:t>+ O</a:t>
            </a:r>
            <a:r>
              <a:rPr lang="en-US" altLang="en-US" sz="2800" baseline="-25000"/>
              <a:t>2 </a:t>
            </a:r>
            <a:r>
              <a:rPr lang="en-US" altLang="en-US" sz="2800"/>
              <a:t>                    2 H</a:t>
            </a:r>
            <a:r>
              <a:rPr lang="en-US" altLang="en-US" sz="2800" baseline="-25000"/>
              <a:t>2</a:t>
            </a:r>
            <a:r>
              <a:rPr lang="en-US" altLang="en-US" sz="2800"/>
              <a:t>O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886200" y="4648200"/>
            <a:ext cx="12192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5" name="TextBox 8"/>
          <p:cNvSpPr txBox="1">
            <a:spLocks noChangeArrowheads="1"/>
          </p:cNvSpPr>
          <p:nvPr/>
        </p:nvSpPr>
        <p:spPr bwMode="auto">
          <a:xfrm>
            <a:off x="381000" y="4935538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10.0 g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1409700" y="5372100"/>
            <a:ext cx="838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Making Water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229600" cy="38862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If we react 10.0g of hydrogen with 10.0g of oxygen, which, if any, reactant will be in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?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z="2800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Our conversion process can easily determine the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 reactant.  We can convert 10.0 g of oxygen to grams of hydrogen to determine if there is enough hydrogen to consume the oxygen.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5410200"/>
            <a:ext cx="5943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7" name="TextBox 5"/>
          <p:cNvSpPr txBox="1">
            <a:spLocks noChangeArrowheads="1"/>
          </p:cNvSpPr>
          <p:nvPr/>
        </p:nvSpPr>
        <p:spPr bwMode="auto">
          <a:xfrm>
            <a:off x="2286000" y="4343400"/>
            <a:ext cx="5029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2 H</a:t>
            </a:r>
            <a:r>
              <a:rPr lang="en-US" altLang="en-US" sz="2800" baseline="-25000"/>
              <a:t>2 </a:t>
            </a:r>
            <a:r>
              <a:rPr lang="en-US" altLang="en-US" sz="2800"/>
              <a:t>+ O</a:t>
            </a:r>
            <a:r>
              <a:rPr lang="en-US" altLang="en-US" sz="2800" baseline="-25000"/>
              <a:t>2 </a:t>
            </a:r>
            <a:r>
              <a:rPr lang="en-US" altLang="en-US" sz="2800"/>
              <a:t>                    2 H</a:t>
            </a:r>
            <a:r>
              <a:rPr lang="en-US" altLang="en-US" sz="2800" baseline="-25000"/>
              <a:t>2</a:t>
            </a:r>
            <a:r>
              <a:rPr lang="en-US" altLang="en-US" sz="2800"/>
              <a:t>O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886200" y="4648200"/>
            <a:ext cx="12192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9" name="TextBox 8"/>
          <p:cNvSpPr txBox="1">
            <a:spLocks noChangeArrowheads="1"/>
          </p:cNvSpPr>
          <p:nvPr/>
        </p:nvSpPr>
        <p:spPr bwMode="auto">
          <a:xfrm>
            <a:off x="381000" y="4935538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10.0 g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1409700" y="5372100"/>
            <a:ext cx="838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1" name="TextBox 9"/>
          <p:cNvSpPr txBox="1">
            <a:spLocks noChangeArrowheads="1"/>
          </p:cNvSpPr>
          <p:nvPr/>
        </p:nvSpPr>
        <p:spPr bwMode="auto">
          <a:xfrm>
            <a:off x="1828800" y="5364163"/>
            <a:ext cx="1981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32.0 g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sp>
        <p:nvSpPr>
          <p:cNvPr id="18442" name="TextBox 11"/>
          <p:cNvSpPr txBox="1">
            <a:spLocks noChangeArrowheads="1"/>
          </p:cNvSpPr>
          <p:nvPr/>
        </p:nvSpPr>
        <p:spPr bwMode="auto">
          <a:xfrm>
            <a:off x="1828800" y="4919663"/>
            <a:ext cx="1600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mole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Making Water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229600" cy="38862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If we react 10.0g of hydrogen with 10.0g of oxygen, which, if any, reactant will be in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?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z="2800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Our conversion process can easily determine the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 reactant.  We can convert 10.0 g of oxygen to grams of hydrogen to determine if there is enough hydrogen to consume the oxygen.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5410200"/>
            <a:ext cx="5943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1" name="TextBox 5"/>
          <p:cNvSpPr txBox="1">
            <a:spLocks noChangeArrowheads="1"/>
          </p:cNvSpPr>
          <p:nvPr/>
        </p:nvSpPr>
        <p:spPr bwMode="auto">
          <a:xfrm>
            <a:off x="2286000" y="4343400"/>
            <a:ext cx="5029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2 H</a:t>
            </a:r>
            <a:r>
              <a:rPr lang="en-US" altLang="en-US" sz="2800" baseline="-25000"/>
              <a:t>2 </a:t>
            </a:r>
            <a:r>
              <a:rPr lang="en-US" altLang="en-US" sz="2800"/>
              <a:t>+ O</a:t>
            </a:r>
            <a:r>
              <a:rPr lang="en-US" altLang="en-US" sz="2800" baseline="-25000"/>
              <a:t>2 </a:t>
            </a:r>
            <a:r>
              <a:rPr lang="en-US" altLang="en-US" sz="2800"/>
              <a:t>                    2 H</a:t>
            </a:r>
            <a:r>
              <a:rPr lang="en-US" altLang="en-US" sz="2800" baseline="-25000"/>
              <a:t>2</a:t>
            </a:r>
            <a:r>
              <a:rPr lang="en-US" altLang="en-US" sz="2800"/>
              <a:t>O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886200" y="4648200"/>
            <a:ext cx="12192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3" name="TextBox 8"/>
          <p:cNvSpPr txBox="1">
            <a:spLocks noChangeArrowheads="1"/>
          </p:cNvSpPr>
          <p:nvPr/>
        </p:nvSpPr>
        <p:spPr bwMode="auto">
          <a:xfrm>
            <a:off x="381000" y="4935538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10.0 g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1409700" y="5372100"/>
            <a:ext cx="838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5" name="TextBox 9"/>
          <p:cNvSpPr txBox="1">
            <a:spLocks noChangeArrowheads="1"/>
          </p:cNvSpPr>
          <p:nvPr/>
        </p:nvSpPr>
        <p:spPr bwMode="auto">
          <a:xfrm>
            <a:off x="1828800" y="5364163"/>
            <a:ext cx="1981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32.0 g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sp>
        <p:nvSpPr>
          <p:cNvPr id="19466" name="TextBox 11"/>
          <p:cNvSpPr txBox="1">
            <a:spLocks noChangeArrowheads="1"/>
          </p:cNvSpPr>
          <p:nvPr/>
        </p:nvSpPr>
        <p:spPr bwMode="auto">
          <a:xfrm>
            <a:off x="1828800" y="4919663"/>
            <a:ext cx="1600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mole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2933700" y="5448300"/>
            <a:ext cx="838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8" name="TextBox 16"/>
          <p:cNvSpPr txBox="1">
            <a:spLocks noChangeArrowheads="1"/>
          </p:cNvSpPr>
          <p:nvPr/>
        </p:nvSpPr>
        <p:spPr bwMode="auto">
          <a:xfrm>
            <a:off x="3352800" y="5345113"/>
            <a:ext cx="144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mole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sp>
        <p:nvSpPr>
          <p:cNvPr id="19469" name="TextBox 17"/>
          <p:cNvSpPr txBox="1">
            <a:spLocks noChangeArrowheads="1"/>
          </p:cNvSpPr>
          <p:nvPr/>
        </p:nvSpPr>
        <p:spPr bwMode="auto">
          <a:xfrm>
            <a:off x="3352800" y="4922838"/>
            <a:ext cx="205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2 mole H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Making Water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229600" cy="38862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If we react 10.0g of hydrogen with 10.0g of oxygen, which, if any, reactant will be in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?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z="2800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Our conversion process can easily determine the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 reactant.  We can convert 10.0 g of oxygen to grams of hydrogen to determine if there is enough hydrogen to consume the oxygen.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5410200"/>
            <a:ext cx="5943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5" name="TextBox 5"/>
          <p:cNvSpPr txBox="1">
            <a:spLocks noChangeArrowheads="1"/>
          </p:cNvSpPr>
          <p:nvPr/>
        </p:nvSpPr>
        <p:spPr bwMode="auto">
          <a:xfrm>
            <a:off x="2286000" y="4343400"/>
            <a:ext cx="5029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2 H</a:t>
            </a:r>
            <a:r>
              <a:rPr lang="en-US" altLang="en-US" sz="2800" baseline="-25000"/>
              <a:t>2 </a:t>
            </a:r>
            <a:r>
              <a:rPr lang="en-US" altLang="en-US" sz="2800"/>
              <a:t>+ O</a:t>
            </a:r>
            <a:r>
              <a:rPr lang="en-US" altLang="en-US" sz="2800" baseline="-25000"/>
              <a:t>2 </a:t>
            </a:r>
            <a:r>
              <a:rPr lang="en-US" altLang="en-US" sz="2800"/>
              <a:t>                    2 H</a:t>
            </a:r>
            <a:r>
              <a:rPr lang="en-US" altLang="en-US" sz="2800" baseline="-25000"/>
              <a:t>2</a:t>
            </a:r>
            <a:r>
              <a:rPr lang="en-US" altLang="en-US" sz="2800"/>
              <a:t>O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886200" y="4648200"/>
            <a:ext cx="12192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7" name="TextBox 8"/>
          <p:cNvSpPr txBox="1">
            <a:spLocks noChangeArrowheads="1"/>
          </p:cNvSpPr>
          <p:nvPr/>
        </p:nvSpPr>
        <p:spPr bwMode="auto">
          <a:xfrm>
            <a:off x="381000" y="4935538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10.0 g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1409700" y="5372100"/>
            <a:ext cx="838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9" name="TextBox 9"/>
          <p:cNvSpPr txBox="1">
            <a:spLocks noChangeArrowheads="1"/>
          </p:cNvSpPr>
          <p:nvPr/>
        </p:nvSpPr>
        <p:spPr bwMode="auto">
          <a:xfrm>
            <a:off x="1828800" y="5364163"/>
            <a:ext cx="1981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32.0 g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sp>
        <p:nvSpPr>
          <p:cNvPr id="20490" name="TextBox 11"/>
          <p:cNvSpPr txBox="1">
            <a:spLocks noChangeArrowheads="1"/>
          </p:cNvSpPr>
          <p:nvPr/>
        </p:nvSpPr>
        <p:spPr bwMode="auto">
          <a:xfrm>
            <a:off x="1828800" y="4919663"/>
            <a:ext cx="1600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mole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2933700" y="5448300"/>
            <a:ext cx="838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2" name="TextBox 16"/>
          <p:cNvSpPr txBox="1">
            <a:spLocks noChangeArrowheads="1"/>
          </p:cNvSpPr>
          <p:nvPr/>
        </p:nvSpPr>
        <p:spPr bwMode="auto">
          <a:xfrm>
            <a:off x="3352800" y="5345113"/>
            <a:ext cx="144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mole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sp>
        <p:nvSpPr>
          <p:cNvPr id="20493" name="TextBox 17"/>
          <p:cNvSpPr txBox="1">
            <a:spLocks noChangeArrowheads="1"/>
          </p:cNvSpPr>
          <p:nvPr/>
        </p:nvSpPr>
        <p:spPr bwMode="auto">
          <a:xfrm>
            <a:off x="3352800" y="4922838"/>
            <a:ext cx="205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2 mole H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4533900" y="5448300"/>
            <a:ext cx="838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5" name="TextBox 18"/>
          <p:cNvSpPr txBox="1">
            <a:spLocks noChangeArrowheads="1"/>
          </p:cNvSpPr>
          <p:nvPr/>
        </p:nvSpPr>
        <p:spPr bwMode="auto">
          <a:xfrm>
            <a:off x="4953000" y="5327650"/>
            <a:ext cx="2057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mole H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sp>
        <p:nvSpPr>
          <p:cNvPr id="20496" name="TextBox 19"/>
          <p:cNvSpPr txBox="1">
            <a:spLocks noChangeArrowheads="1"/>
          </p:cNvSpPr>
          <p:nvPr/>
        </p:nvSpPr>
        <p:spPr bwMode="auto">
          <a:xfrm>
            <a:off x="4953000" y="4922838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2.02 g H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STOICHIOMETRY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b="1" u="sng" dirty="0" err="1" smtClean="0">
                <a:solidFill>
                  <a:srgbClr val="0000FF"/>
                </a:solidFill>
              </a:rPr>
              <a:t>Stoichiometry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is the use of balanced chemical equations in the conversion process.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b="1" u="sng" dirty="0" smtClean="0"/>
              <a:t>Examples</a:t>
            </a:r>
            <a:endParaRPr lang="en-US" dirty="0" smtClean="0"/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 smtClean="0"/>
              <a:t>Calculate the mass of water formed from 6.33 g of hydrogen.  A balanced equation is required.</a:t>
            </a: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 smtClean="0"/>
              <a:t> 2 H</a:t>
            </a:r>
            <a:r>
              <a:rPr lang="en-US" baseline="-25000" dirty="0" smtClean="0"/>
              <a:t>2</a:t>
            </a:r>
            <a:r>
              <a:rPr lang="en-US" dirty="0" smtClean="0"/>
              <a:t>  +  O</a:t>
            </a:r>
            <a:r>
              <a:rPr lang="en-US" baseline="-25000" dirty="0" smtClean="0"/>
              <a:t>2</a:t>
            </a:r>
            <a:r>
              <a:rPr lang="en-US" dirty="0" smtClean="0"/>
              <a:t> 	2H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4800600" y="41910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609600" y="4953000"/>
            <a:ext cx="594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609600" y="44958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6.33 g H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3079" name="Line 9"/>
          <p:cNvSpPr>
            <a:spLocks noChangeShapeType="1"/>
          </p:cNvSpPr>
          <p:nvPr/>
        </p:nvSpPr>
        <p:spPr bwMode="auto">
          <a:xfrm>
            <a:off x="2133600" y="4572000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Making Water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229600" cy="38862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If we react 10.0g of hydrogen with 10.0g of oxygen, which, if any, reactant will be in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?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z="2800" smtClean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Our conversion process can easily determine the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 reactant.  We can convert 10.0 g of oxygen to grams of hydrogen to determine if there is enough hydrogen to consume the oxygen.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5410200"/>
            <a:ext cx="5943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09" name="TextBox 5"/>
          <p:cNvSpPr txBox="1">
            <a:spLocks noChangeArrowheads="1"/>
          </p:cNvSpPr>
          <p:nvPr/>
        </p:nvSpPr>
        <p:spPr bwMode="auto">
          <a:xfrm>
            <a:off x="2286000" y="4343400"/>
            <a:ext cx="5029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2 H</a:t>
            </a:r>
            <a:r>
              <a:rPr lang="en-US" altLang="en-US" sz="2800" baseline="-25000"/>
              <a:t>2 </a:t>
            </a:r>
            <a:r>
              <a:rPr lang="en-US" altLang="en-US" sz="2800"/>
              <a:t>+ O</a:t>
            </a:r>
            <a:r>
              <a:rPr lang="en-US" altLang="en-US" sz="2800" baseline="-25000"/>
              <a:t>2 </a:t>
            </a:r>
            <a:r>
              <a:rPr lang="en-US" altLang="en-US" sz="2800"/>
              <a:t>                    2 H</a:t>
            </a:r>
            <a:r>
              <a:rPr lang="en-US" altLang="en-US" sz="2800" baseline="-25000"/>
              <a:t>2</a:t>
            </a:r>
            <a:r>
              <a:rPr lang="en-US" altLang="en-US" sz="2800"/>
              <a:t>O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886200" y="4648200"/>
            <a:ext cx="12192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1" name="TextBox 8"/>
          <p:cNvSpPr txBox="1">
            <a:spLocks noChangeArrowheads="1"/>
          </p:cNvSpPr>
          <p:nvPr/>
        </p:nvSpPr>
        <p:spPr bwMode="auto">
          <a:xfrm>
            <a:off x="381000" y="4935538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10.0 g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1409700" y="5372100"/>
            <a:ext cx="838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3" name="TextBox 9"/>
          <p:cNvSpPr txBox="1">
            <a:spLocks noChangeArrowheads="1"/>
          </p:cNvSpPr>
          <p:nvPr/>
        </p:nvSpPr>
        <p:spPr bwMode="auto">
          <a:xfrm>
            <a:off x="1828800" y="5364163"/>
            <a:ext cx="1981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32.0 g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sp>
        <p:nvSpPr>
          <p:cNvPr id="21514" name="TextBox 11"/>
          <p:cNvSpPr txBox="1">
            <a:spLocks noChangeArrowheads="1"/>
          </p:cNvSpPr>
          <p:nvPr/>
        </p:nvSpPr>
        <p:spPr bwMode="auto">
          <a:xfrm>
            <a:off x="1828800" y="4919663"/>
            <a:ext cx="1600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mole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2933700" y="5448300"/>
            <a:ext cx="838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6" name="TextBox 16"/>
          <p:cNvSpPr txBox="1">
            <a:spLocks noChangeArrowheads="1"/>
          </p:cNvSpPr>
          <p:nvPr/>
        </p:nvSpPr>
        <p:spPr bwMode="auto">
          <a:xfrm>
            <a:off x="3352800" y="5345113"/>
            <a:ext cx="144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mole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sp>
        <p:nvSpPr>
          <p:cNvPr id="21517" name="TextBox 17"/>
          <p:cNvSpPr txBox="1">
            <a:spLocks noChangeArrowheads="1"/>
          </p:cNvSpPr>
          <p:nvPr/>
        </p:nvSpPr>
        <p:spPr bwMode="auto">
          <a:xfrm>
            <a:off x="3352800" y="4922838"/>
            <a:ext cx="205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2 mole H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4533900" y="5448300"/>
            <a:ext cx="838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9" name="TextBox 18"/>
          <p:cNvSpPr txBox="1">
            <a:spLocks noChangeArrowheads="1"/>
          </p:cNvSpPr>
          <p:nvPr/>
        </p:nvSpPr>
        <p:spPr bwMode="auto">
          <a:xfrm>
            <a:off x="4953000" y="5327650"/>
            <a:ext cx="2057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mole H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sp>
        <p:nvSpPr>
          <p:cNvPr id="21520" name="TextBox 19"/>
          <p:cNvSpPr txBox="1">
            <a:spLocks noChangeArrowheads="1"/>
          </p:cNvSpPr>
          <p:nvPr/>
        </p:nvSpPr>
        <p:spPr bwMode="auto">
          <a:xfrm>
            <a:off x="4953000" y="4922838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2.02 g H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sp>
        <p:nvSpPr>
          <p:cNvPr id="21521" name="TextBox 20"/>
          <p:cNvSpPr txBox="1">
            <a:spLocks noChangeArrowheads="1"/>
          </p:cNvSpPr>
          <p:nvPr/>
        </p:nvSpPr>
        <p:spPr bwMode="auto">
          <a:xfrm>
            <a:off x="6389688" y="5137150"/>
            <a:ext cx="2209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= 1.26 g H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381000" y="-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Making Water</a:t>
            </a:r>
            <a:endParaRPr lang="en-US" altLang="en-US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610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Only 1.26 g of hydrogen are required to react with 10.0 g of oxygen.  Since there are 10.0 g of hydrogen available, then hydrogen must be the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 reactant and oxygen is the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limiting</a:t>
            </a:r>
            <a:r>
              <a:rPr lang="en-US" altLang="en-US" sz="2800" smtClean="0"/>
              <a:t> reactant.  The remainder of hydrogen 10.0 -1.26 = 8.7 g is called the amount in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.  The amount of water produced is determined by using the limiting reactant and converting it into water.</a:t>
            </a:r>
            <a:endParaRPr lang="en-US" altLang="en-US" sz="2800" b="1" u="sng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381000" y="-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Making Water</a:t>
            </a:r>
            <a:endParaRPr lang="en-US" altLang="en-US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610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Only 1.26 g of hydrogen are required to react with 10.0 g of oxygen.  Since there are 10.0 g of hydrogen available, then hydrogen must be the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 reactant and oxygen is the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limiting</a:t>
            </a:r>
            <a:r>
              <a:rPr lang="en-US" altLang="en-US" sz="2800" smtClean="0"/>
              <a:t> reactant.  The remainder of hydrogen 10.0 -1.26 = 8.7 g is called the amount in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.  The amount of water produced is determined by using the limiting reactant and converting it into water.</a:t>
            </a:r>
            <a:endParaRPr lang="en-US" altLang="en-US" sz="2800" b="1" u="sng" smtClean="0">
              <a:solidFill>
                <a:srgbClr val="0000FF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457200" y="5105400"/>
            <a:ext cx="6019800" cy="76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7" name="TextBox 5"/>
          <p:cNvSpPr txBox="1">
            <a:spLocks noChangeArrowheads="1"/>
          </p:cNvSpPr>
          <p:nvPr/>
        </p:nvSpPr>
        <p:spPr bwMode="auto">
          <a:xfrm>
            <a:off x="304800" y="4687888"/>
            <a:ext cx="1524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10.0 g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1409700" y="5143500"/>
            <a:ext cx="838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9" name="TextBox 8"/>
          <p:cNvSpPr txBox="1">
            <a:spLocks noChangeArrowheads="1"/>
          </p:cNvSpPr>
          <p:nvPr/>
        </p:nvSpPr>
        <p:spPr bwMode="auto">
          <a:xfrm>
            <a:off x="1828800" y="4648200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mole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sp>
        <p:nvSpPr>
          <p:cNvPr id="23560" name="TextBox 9"/>
          <p:cNvSpPr txBox="1">
            <a:spLocks noChangeArrowheads="1"/>
          </p:cNvSpPr>
          <p:nvPr/>
        </p:nvSpPr>
        <p:spPr bwMode="auto">
          <a:xfrm>
            <a:off x="1809750" y="5106988"/>
            <a:ext cx="1981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32.0 g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381000" y="-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Making Water</a:t>
            </a:r>
            <a:endParaRPr lang="en-US" altLang="en-US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610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Only 1.26 g of hydrogen are required to react with 10.0 g of oxygen.  Since there are 10.0 g of hydrogen available, then hydrogen must be the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 reactant and oxygen is the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limiting</a:t>
            </a:r>
            <a:r>
              <a:rPr lang="en-US" altLang="en-US" sz="2800" smtClean="0"/>
              <a:t> reactant.  The remainder of hydrogen 10.0 -1.26 = 8.7 g is called the amount in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.  The amount of water produced is determined by using the limiting reactant and converting it into water.</a:t>
            </a:r>
            <a:endParaRPr lang="en-US" altLang="en-US" sz="2800" b="1" u="sng" smtClean="0">
              <a:solidFill>
                <a:srgbClr val="0000FF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457200" y="5105400"/>
            <a:ext cx="6019800" cy="76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1" name="TextBox 5"/>
          <p:cNvSpPr txBox="1">
            <a:spLocks noChangeArrowheads="1"/>
          </p:cNvSpPr>
          <p:nvPr/>
        </p:nvSpPr>
        <p:spPr bwMode="auto">
          <a:xfrm>
            <a:off x="304800" y="4687888"/>
            <a:ext cx="1524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10.0 g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1409700" y="5143500"/>
            <a:ext cx="838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3" name="TextBox 8"/>
          <p:cNvSpPr txBox="1">
            <a:spLocks noChangeArrowheads="1"/>
          </p:cNvSpPr>
          <p:nvPr/>
        </p:nvSpPr>
        <p:spPr bwMode="auto">
          <a:xfrm>
            <a:off x="1828800" y="4648200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mole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sp>
        <p:nvSpPr>
          <p:cNvPr id="24584" name="TextBox 9"/>
          <p:cNvSpPr txBox="1">
            <a:spLocks noChangeArrowheads="1"/>
          </p:cNvSpPr>
          <p:nvPr/>
        </p:nvSpPr>
        <p:spPr bwMode="auto">
          <a:xfrm>
            <a:off x="1809750" y="5106988"/>
            <a:ext cx="1981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32.0 g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2819400" y="5181600"/>
            <a:ext cx="914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6" name="TextBox 12"/>
          <p:cNvSpPr txBox="1">
            <a:spLocks noChangeArrowheads="1"/>
          </p:cNvSpPr>
          <p:nvPr/>
        </p:nvSpPr>
        <p:spPr bwMode="auto">
          <a:xfrm>
            <a:off x="3287713" y="5080000"/>
            <a:ext cx="144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mole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sp>
        <p:nvSpPr>
          <p:cNvPr id="24587" name="TextBox 13"/>
          <p:cNvSpPr txBox="1">
            <a:spLocks noChangeArrowheads="1"/>
          </p:cNvSpPr>
          <p:nvPr/>
        </p:nvSpPr>
        <p:spPr bwMode="auto">
          <a:xfrm>
            <a:off x="3276600" y="4648200"/>
            <a:ext cx="205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2 mole H</a:t>
            </a:r>
            <a:r>
              <a:rPr lang="en-US" altLang="en-US" sz="2800" baseline="-25000"/>
              <a:t>2</a:t>
            </a:r>
            <a:r>
              <a:rPr lang="en-US" altLang="en-US" sz="2800"/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381000" y="-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Making Water</a:t>
            </a:r>
            <a:endParaRPr lang="en-US" altLang="en-US" smtClean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610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Only 1.26 g of hydrogen are required to react with 10.0 g of oxygen.  Since there are 10.0 g of hydrogen available, then hydrogen must be the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 reactant and oxygen is the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limiting</a:t>
            </a:r>
            <a:r>
              <a:rPr lang="en-US" altLang="en-US" sz="2800" smtClean="0"/>
              <a:t> reactant.  The remainder of hydrogen 10.0 -1.26 = 8.7 g is called the amount in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.  The amount of water produced is determined by using the limiting reactant and converting it into water.</a:t>
            </a:r>
            <a:endParaRPr lang="en-US" altLang="en-US" sz="2800" b="1" u="sng" smtClean="0">
              <a:solidFill>
                <a:srgbClr val="0000FF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457200" y="5105400"/>
            <a:ext cx="6553200" cy="76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5" name="TextBox 5"/>
          <p:cNvSpPr txBox="1">
            <a:spLocks noChangeArrowheads="1"/>
          </p:cNvSpPr>
          <p:nvPr/>
        </p:nvSpPr>
        <p:spPr bwMode="auto">
          <a:xfrm>
            <a:off x="304800" y="4687888"/>
            <a:ext cx="1524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10.0 g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1409700" y="5143500"/>
            <a:ext cx="838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7" name="TextBox 8"/>
          <p:cNvSpPr txBox="1">
            <a:spLocks noChangeArrowheads="1"/>
          </p:cNvSpPr>
          <p:nvPr/>
        </p:nvSpPr>
        <p:spPr bwMode="auto">
          <a:xfrm>
            <a:off x="1828800" y="4648200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mole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sp>
        <p:nvSpPr>
          <p:cNvPr id="25608" name="TextBox 9"/>
          <p:cNvSpPr txBox="1">
            <a:spLocks noChangeArrowheads="1"/>
          </p:cNvSpPr>
          <p:nvPr/>
        </p:nvSpPr>
        <p:spPr bwMode="auto">
          <a:xfrm>
            <a:off x="1809750" y="5106988"/>
            <a:ext cx="1981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32.0 g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2819400" y="5181600"/>
            <a:ext cx="914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0" name="TextBox 12"/>
          <p:cNvSpPr txBox="1">
            <a:spLocks noChangeArrowheads="1"/>
          </p:cNvSpPr>
          <p:nvPr/>
        </p:nvSpPr>
        <p:spPr bwMode="auto">
          <a:xfrm>
            <a:off x="3287713" y="5080000"/>
            <a:ext cx="144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mole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sp>
        <p:nvSpPr>
          <p:cNvPr id="25611" name="TextBox 13"/>
          <p:cNvSpPr txBox="1">
            <a:spLocks noChangeArrowheads="1"/>
          </p:cNvSpPr>
          <p:nvPr/>
        </p:nvSpPr>
        <p:spPr bwMode="auto">
          <a:xfrm>
            <a:off x="3276600" y="4648200"/>
            <a:ext cx="205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2 mole H</a:t>
            </a:r>
            <a:r>
              <a:rPr lang="en-US" altLang="en-US" sz="2800" baseline="-25000"/>
              <a:t>2</a:t>
            </a:r>
            <a:r>
              <a:rPr lang="en-US" altLang="en-US" sz="2800"/>
              <a:t>O</a:t>
            </a:r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4724400" y="5181600"/>
            <a:ext cx="76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3" name="TextBox 16"/>
          <p:cNvSpPr txBox="1">
            <a:spLocks noChangeArrowheads="1"/>
          </p:cNvSpPr>
          <p:nvPr/>
        </p:nvSpPr>
        <p:spPr bwMode="auto">
          <a:xfrm>
            <a:off x="5105400" y="4637088"/>
            <a:ext cx="21605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18.0 g H</a:t>
            </a:r>
            <a:r>
              <a:rPr lang="en-US" altLang="en-US" sz="2800" baseline="-25000"/>
              <a:t>2</a:t>
            </a:r>
            <a:r>
              <a:rPr lang="en-US" altLang="en-US" sz="2800"/>
              <a:t>O</a:t>
            </a:r>
          </a:p>
        </p:txBody>
      </p:sp>
      <p:sp>
        <p:nvSpPr>
          <p:cNvPr id="25614" name="TextBox 18"/>
          <p:cNvSpPr txBox="1">
            <a:spLocks noChangeArrowheads="1"/>
          </p:cNvSpPr>
          <p:nvPr/>
        </p:nvSpPr>
        <p:spPr bwMode="auto">
          <a:xfrm>
            <a:off x="5105400" y="5059363"/>
            <a:ext cx="2057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mole H</a:t>
            </a:r>
            <a:r>
              <a:rPr lang="en-US" altLang="en-US" sz="2800" baseline="-25000"/>
              <a:t>2</a:t>
            </a:r>
            <a:r>
              <a:rPr lang="en-US" altLang="en-US" sz="2800"/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381000" y="-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Making Water</a:t>
            </a:r>
            <a:endParaRPr lang="en-US" altLang="en-US" smtClean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610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Only 1.26 g of hydrogen are required to react with 10.0 g of oxygen.  Since there are 10.0 g of hydrogen available, then hydrogen must be the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 reactant and oxygen is the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limiting</a:t>
            </a:r>
            <a:r>
              <a:rPr lang="en-US" altLang="en-US" sz="2800" smtClean="0"/>
              <a:t> reactant.  The remainder of hydrogen 10.0 -1.26 = 8.7 g is called the amount in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excess</a:t>
            </a:r>
            <a:r>
              <a:rPr lang="en-US" altLang="en-US" sz="2800" smtClean="0"/>
              <a:t>.  The amount of water produced is determined by using the limiting reactant and converting it into water.</a:t>
            </a:r>
            <a:endParaRPr lang="en-US" altLang="en-US" sz="2800" b="1" u="sng" smtClean="0">
              <a:solidFill>
                <a:srgbClr val="0000FF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457200" y="5105400"/>
            <a:ext cx="6553200" cy="76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29" name="TextBox 5"/>
          <p:cNvSpPr txBox="1">
            <a:spLocks noChangeArrowheads="1"/>
          </p:cNvSpPr>
          <p:nvPr/>
        </p:nvSpPr>
        <p:spPr bwMode="auto">
          <a:xfrm>
            <a:off x="304800" y="4687888"/>
            <a:ext cx="1524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10.0 g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1409700" y="5143500"/>
            <a:ext cx="838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1" name="TextBox 8"/>
          <p:cNvSpPr txBox="1">
            <a:spLocks noChangeArrowheads="1"/>
          </p:cNvSpPr>
          <p:nvPr/>
        </p:nvSpPr>
        <p:spPr bwMode="auto">
          <a:xfrm>
            <a:off x="1828800" y="4648200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mole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sp>
        <p:nvSpPr>
          <p:cNvPr id="26632" name="TextBox 9"/>
          <p:cNvSpPr txBox="1">
            <a:spLocks noChangeArrowheads="1"/>
          </p:cNvSpPr>
          <p:nvPr/>
        </p:nvSpPr>
        <p:spPr bwMode="auto">
          <a:xfrm>
            <a:off x="1809750" y="5106988"/>
            <a:ext cx="1981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32.0 g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2819400" y="5181600"/>
            <a:ext cx="914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4" name="TextBox 12"/>
          <p:cNvSpPr txBox="1">
            <a:spLocks noChangeArrowheads="1"/>
          </p:cNvSpPr>
          <p:nvPr/>
        </p:nvSpPr>
        <p:spPr bwMode="auto">
          <a:xfrm>
            <a:off x="3287713" y="5080000"/>
            <a:ext cx="144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mole O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sp>
        <p:nvSpPr>
          <p:cNvPr id="26635" name="TextBox 13"/>
          <p:cNvSpPr txBox="1">
            <a:spLocks noChangeArrowheads="1"/>
          </p:cNvSpPr>
          <p:nvPr/>
        </p:nvSpPr>
        <p:spPr bwMode="auto">
          <a:xfrm>
            <a:off x="3276600" y="4648200"/>
            <a:ext cx="205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2 mole H</a:t>
            </a:r>
            <a:r>
              <a:rPr lang="en-US" altLang="en-US" sz="2800" baseline="-25000"/>
              <a:t>2</a:t>
            </a:r>
            <a:r>
              <a:rPr lang="en-US" altLang="en-US" sz="2800"/>
              <a:t>O</a:t>
            </a:r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4724400" y="5181600"/>
            <a:ext cx="76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7" name="TextBox 16"/>
          <p:cNvSpPr txBox="1">
            <a:spLocks noChangeArrowheads="1"/>
          </p:cNvSpPr>
          <p:nvPr/>
        </p:nvSpPr>
        <p:spPr bwMode="auto">
          <a:xfrm>
            <a:off x="5105400" y="4637088"/>
            <a:ext cx="21605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18.0 g H</a:t>
            </a:r>
            <a:r>
              <a:rPr lang="en-US" altLang="en-US" sz="2800" baseline="-25000"/>
              <a:t>2</a:t>
            </a:r>
            <a:r>
              <a:rPr lang="en-US" altLang="en-US" sz="2800"/>
              <a:t>O</a:t>
            </a:r>
          </a:p>
        </p:txBody>
      </p:sp>
      <p:sp>
        <p:nvSpPr>
          <p:cNvPr id="26638" name="TextBox 18"/>
          <p:cNvSpPr txBox="1">
            <a:spLocks noChangeArrowheads="1"/>
          </p:cNvSpPr>
          <p:nvPr/>
        </p:nvSpPr>
        <p:spPr bwMode="auto">
          <a:xfrm>
            <a:off x="5105400" y="5059363"/>
            <a:ext cx="2057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mole H</a:t>
            </a:r>
            <a:r>
              <a:rPr lang="en-US" altLang="en-US" sz="2800" baseline="-25000"/>
              <a:t>2</a:t>
            </a:r>
            <a:r>
              <a:rPr lang="en-US" altLang="en-US" sz="2800"/>
              <a:t>O</a:t>
            </a:r>
          </a:p>
        </p:txBody>
      </p:sp>
      <p:sp>
        <p:nvSpPr>
          <p:cNvPr id="26639" name="TextBox 14"/>
          <p:cNvSpPr txBox="1">
            <a:spLocks noChangeArrowheads="1"/>
          </p:cNvSpPr>
          <p:nvPr/>
        </p:nvSpPr>
        <p:spPr bwMode="auto">
          <a:xfrm>
            <a:off x="6973888" y="4830763"/>
            <a:ext cx="2286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= 11.3 g H</a:t>
            </a:r>
            <a:r>
              <a:rPr lang="en-US" altLang="en-US" sz="2800" baseline="-25000"/>
              <a:t>2</a:t>
            </a:r>
            <a:r>
              <a:rPr lang="en-US" altLang="en-US" sz="2800"/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Percentage Yield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27432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The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percent yield </a:t>
            </a:r>
            <a:r>
              <a:rPr lang="en-US" altLang="en-US" sz="2800" smtClean="0"/>
              <a:t>is a comparison of the laboratory answer to the correct answer which is determined by the conversion process.  Suppose a student combined 10.0 g of oxygen and 10.0 g of hydrogen in the lab and recovered 8.66 g of water.  What would be the percent yield?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Percentage Yield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27432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The </a:t>
            </a:r>
            <a:r>
              <a:rPr lang="en-US" altLang="en-US" sz="2800" b="1" u="sng" smtClean="0">
                <a:solidFill>
                  <a:srgbClr val="0000FF"/>
                </a:solidFill>
              </a:rPr>
              <a:t>percent yield </a:t>
            </a:r>
            <a:r>
              <a:rPr lang="en-US" altLang="en-US" sz="2800" smtClean="0"/>
              <a:t>is a comparison of the laboratory answer to the correct answer which is determined by the conversion process.  Suppose a student combined 10.0 g of oxygen and 10.0 g of hydrogen in the lab and recovered 8.66 g of water.  What would be the percent yield?</a:t>
            </a:r>
          </a:p>
        </p:txBody>
      </p:sp>
      <p:sp>
        <p:nvSpPr>
          <p:cNvPr id="28676" name="TextBox 4"/>
          <p:cNvSpPr txBox="1">
            <a:spLocks noChangeArrowheads="1"/>
          </p:cNvSpPr>
          <p:nvPr/>
        </p:nvSpPr>
        <p:spPr bwMode="auto">
          <a:xfrm>
            <a:off x="381000" y="3886200"/>
            <a:ext cx="2362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percent yield = 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667000" y="4165600"/>
            <a:ext cx="3581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78" name="TextBox 9"/>
          <p:cNvSpPr txBox="1">
            <a:spLocks noChangeArrowheads="1"/>
          </p:cNvSpPr>
          <p:nvPr/>
        </p:nvSpPr>
        <p:spPr bwMode="auto">
          <a:xfrm>
            <a:off x="2574925" y="3692525"/>
            <a:ext cx="44196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Yield (the lab amount)</a:t>
            </a:r>
          </a:p>
        </p:txBody>
      </p:sp>
      <p:sp>
        <p:nvSpPr>
          <p:cNvPr id="28679" name="TextBox 12"/>
          <p:cNvSpPr txBox="1">
            <a:spLocks noChangeArrowheads="1"/>
          </p:cNvSpPr>
          <p:nvPr/>
        </p:nvSpPr>
        <p:spPr bwMode="auto">
          <a:xfrm>
            <a:off x="2743200" y="4114800"/>
            <a:ext cx="541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Theoretical Yield (by conversions)</a:t>
            </a:r>
          </a:p>
        </p:txBody>
      </p:sp>
      <p:sp>
        <p:nvSpPr>
          <p:cNvPr id="28680" name="TextBox 13"/>
          <p:cNvSpPr txBox="1">
            <a:spLocks noChangeArrowheads="1"/>
          </p:cNvSpPr>
          <p:nvPr/>
        </p:nvSpPr>
        <p:spPr bwMode="auto">
          <a:xfrm>
            <a:off x="6324600" y="3844925"/>
            <a:ext cx="1905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X 100</a:t>
            </a:r>
          </a:p>
        </p:txBody>
      </p:sp>
      <p:sp>
        <p:nvSpPr>
          <p:cNvPr id="28681" name="Rectangle 14"/>
          <p:cNvSpPr>
            <a:spLocks noChangeArrowheads="1"/>
          </p:cNvSpPr>
          <p:nvPr/>
        </p:nvSpPr>
        <p:spPr bwMode="auto">
          <a:xfrm>
            <a:off x="457200" y="4648200"/>
            <a:ext cx="2425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percent yield = 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819400" y="4926013"/>
            <a:ext cx="1066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83" name="TextBox 20"/>
          <p:cNvSpPr txBox="1">
            <a:spLocks noChangeArrowheads="1"/>
          </p:cNvSpPr>
          <p:nvPr/>
        </p:nvSpPr>
        <p:spPr bwMode="auto">
          <a:xfrm>
            <a:off x="2752725" y="4495800"/>
            <a:ext cx="205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8.66</a:t>
            </a:r>
          </a:p>
        </p:txBody>
      </p:sp>
      <p:sp>
        <p:nvSpPr>
          <p:cNvPr id="28684" name="TextBox 23"/>
          <p:cNvSpPr txBox="1">
            <a:spLocks noChangeArrowheads="1"/>
          </p:cNvSpPr>
          <p:nvPr/>
        </p:nvSpPr>
        <p:spPr bwMode="auto">
          <a:xfrm>
            <a:off x="2819400" y="4878388"/>
            <a:ext cx="1219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11.3</a:t>
            </a:r>
          </a:p>
        </p:txBody>
      </p:sp>
      <p:sp>
        <p:nvSpPr>
          <p:cNvPr id="28685" name="TextBox 24"/>
          <p:cNvSpPr txBox="1">
            <a:spLocks noChangeArrowheads="1"/>
          </p:cNvSpPr>
          <p:nvPr/>
        </p:nvSpPr>
        <p:spPr bwMode="auto">
          <a:xfrm>
            <a:off x="3886200" y="4648200"/>
            <a:ext cx="2590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X 100 = 76.6%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Thermochemical Equations</a:t>
            </a:r>
          </a:p>
        </p:txBody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>
          <a:xfrm>
            <a:off x="0" y="990600"/>
            <a:ext cx="91440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mtClean="0"/>
              <a:t>When a chemical or physical change takes place energy is either lost of gained.  A Thermochemical equation describes this change.  Equations gaining energy are called endothermic and equations losing energy are called exothermic.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Thermochemical Equations</a:t>
            </a:r>
          </a:p>
        </p:txBody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>
          <a:xfrm>
            <a:off x="0" y="990600"/>
            <a:ext cx="91440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mtClean="0"/>
              <a:t>When a chemical or physical change takes place energy is either lost of gained.  A Thermochemical equation describes this change.  Equations gaining energy are called endothermic and equations losing energy are called exothermic.  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228600" y="3581400"/>
            <a:ext cx="3886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sng">
                <a:solidFill>
                  <a:srgbClr val="CC6600"/>
                </a:solidFill>
              </a:rPr>
              <a:t>Examples: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0" y="4267200"/>
            <a:ext cx="845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400"/>
              <a:t>C</a:t>
            </a:r>
            <a:r>
              <a:rPr lang="en-US" altLang="en-US" sz="2400" baseline="-25000"/>
              <a:t>3</a:t>
            </a:r>
            <a:r>
              <a:rPr lang="en-US" altLang="en-US" sz="2400"/>
              <a:t>H</a:t>
            </a:r>
            <a:r>
              <a:rPr lang="en-US" altLang="en-US" sz="2400" baseline="-25000"/>
              <a:t>6</a:t>
            </a:r>
            <a:r>
              <a:rPr lang="en-US" altLang="en-US" sz="2400"/>
              <a:t>O (</a:t>
            </a:r>
            <a:r>
              <a:rPr lang="en-US" altLang="en-US" sz="2400" i="1"/>
              <a:t>l</a:t>
            </a:r>
            <a:r>
              <a:rPr lang="en-US" altLang="en-US" sz="2400"/>
              <a:t> </a:t>
            </a:r>
            <a:r>
              <a:rPr lang="en-US" altLang="en-US" sz="2400" i="1"/>
              <a:t>)</a:t>
            </a:r>
            <a:r>
              <a:rPr lang="en-US" altLang="en-US" sz="2400"/>
              <a:t>  </a:t>
            </a:r>
            <a:r>
              <a:rPr lang="en-US" altLang="en-US" sz="2400" baseline="-25000"/>
              <a:t>   </a:t>
            </a:r>
            <a:r>
              <a:rPr lang="en-US" altLang="en-US" sz="2400"/>
              <a:t>4O</a:t>
            </a:r>
            <a:r>
              <a:rPr lang="en-US" altLang="en-US" sz="2400" baseline="-25000"/>
              <a:t>2</a:t>
            </a:r>
            <a:r>
              <a:rPr lang="en-US" altLang="en-US" sz="2400"/>
              <a:t>  (</a:t>
            </a:r>
            <a:r>
              <a:rPr lang="en-US" altLang="en-US" sz="2400" i="1"/>
              <a:t>g</a:t>
            </a:r>
            <a:r>
              <a:rPr lang="en-US" altLang="en-US" sz="2400"/>
              <a:t>)              3CO</a:t>
            </a:r>
            <a:r>
              <a:rPr lang="en-US" altLang="en-US" sz="2400" baseline="-25000"/>
              <a:t>2</a:t>
            </a:r>
            <a:r>
              <a:rPr lang="en-US" altLang="en-US" sz="2400"/>
              <a:t>(</a:t>
            </a:r>
            <a:r>
              <a:rPr lang="en-US" altLang="en-US" sz="2400" i="1"/>
              <a:t>g</a:t>
            </a:r>
            <a:r>
              <a:rPr lang="en-US" altLang="en-US" sz="2400"/>
              <a:t>)  +  3 H</a:t>
            </a:r>
            <a:r>
              <a:rPr lang="en-US" altLang="en-US" sz="2400" baseline="-25000"/>
              <a:t>2</a:t>
            </a:r>
            <a:r>
              <a:rPr lang="en-US" altLang="en-US" sz="2400"/>
              <a:t>O (</a:t>
            </a:r>
            <a:r>
              <a:rPr lang="en-US" altLang="en-US" sz="2400" i="1"/>
              <a:t>g</a:t>
            </a:r>
            <a:r>
              <a:rPr lang="en-US" altLang="en-US" sz="2400"/>
              <a:t>)</a:t>
            </a:r>
            <a:r>
              <a:rPr lang="en-US" altLang="en-US" sz="2800"/>
              <a:t> </a:t>
            </a:r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2971800" y="4572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7162800" y="4359275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l-GR" altLang="en-US" sz="2400"/>
              <a:t>Δ</a:t>
            </a:r>
            <a:r>
              <a:rPr lang="en-US" altLang="en-US" sz="2400"/>
              <a:t>H = -1790 kj</a:t>
            </a: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2514600" y="47244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CC6600"/>
                </a:solidFill>
              </a:rPr>
              <a:t>Exothermic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76200" y="5029200"/>
            <a:ext cx="464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H</a:t>
            </a:r>
            <a:r>
              <a:rPr lang="en-US" altLang="en-US" sz="2400" baseline="-25000"/>
              <a:t>2</a:t>
            </a:r>
            <a:r>
              <a:rPr lang="en-US" altLang="en-US" sz="2400"/>
              <a:t>O</a:t>
            </a:r>
            <a:r>
              <a:rPr lang="en-US" altLang="en-US" sz="2400" baseline="-25000"/>
              <a:t> </a:t>
            </a:r>
            <a:r>
              <a:rPr lang="en-US" altLang="en-US" sz="2400"/>
              <a:t>(</a:t>
            </a:r>
            <a:r>
              <a:rPr lang="en-US" altLang="en-US" sz="2400" i="1"/>
              <a:t>l</a:t>
            </a:r>
            <a:r>
              <a:rPr lang="en-US" altLang="en-US" sz="2400"/>
              <a:t>)                H</a:t>
            </a:r>
            <a:r>
              <a:rPr lang="en-US" altLang="en-US" sz="2400" baseline="-25000"/>
              <a:t>2</a:t>
            </a:r>
            <a:r>
              <a:rPr lang="en-US" altLang="en-US" sz="2400"/>
              <a:t>O (</a:t>
            </a:r>
            <a:r>
              <a:rPr lang="en-US" altLang="en-US" sz="2400" i="1"/>
              <a:t>g</a:t>
            </a:r>
            <a:r>
              <a:rPr lang="en-US" altLang="en-US" sz="2400"/>
              <a:t>)</a:t>
            </a:r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>
            <a:off x="1447800" y="5257800"/>
            <a:ext cx="609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4267200" y="5032375"/>
            <a:ext cx="202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2400"/>
              <a:t>Δ</a:t>
            </a:r>
            <a:r>
              <a:rPr lang="en-US" altLang="en-US" sz="2400"/>
              <a:t>H = 44.01 kj</a:t>
            </a: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1600200" y="54864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CC6600"/>
                </a:solidFill>
              </a:rPr>
              <a:t>Endothermic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STOICHIOMETRY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b="1" u="sng" dirty="0" err="1" smtClean="0">
                <a:solidFill>
                  <a:srgbClr val="0000FF"/>
                </a:solidFill>
              </a:rPr>
              <a:t>Stoichiometry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is the use of balanced chemical equations in the conversion process.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b="1" u="sng" dirty="0" smtClean="0"/>
              <a:t>Examples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 smtClean="0"/>
              <a:t>Calculate the mass of water formed from 6.33 g of hydrogen.  A balanced equation is required.</a:t>
            </a:r>
          </a:p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 smtClean="0"/>
              <a:t> 2 H</a:t>
            </a:r>
            <a:r>
              <a:rPr lang="en-US" baseline="-25000" dirty="0" smtClean="0"/>
              <a:t>2</a:t>
            </a:r>
            <a:r>
              <a:rPr lang="en-US" dirty="0" smtClean="0"/>
              <a:t>  +  O</a:t>
            </a:r>
            <a:r>
              <a:rPr lang="en-US" baseline="-25000" dirty="0" smtClean="0"/>
              <a:t>2</a:t>
            </a:r>
            <a:r>
              <a:rPr lang="en-US" dirty="0" smtClean="0"/>
              <a:t> 	2H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4800600" y="41910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609600" y="4953000"/>
            <a:ext cx="594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609600" y="44958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6.33 g H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057400" y="49530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2.016 g H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2133600" y="4495800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Mole H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2057400" y="4572000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Thermochemical Conversions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>
          <a:xfrm>
            <a:off x="381000" y="914400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How many kj of heat are released when 709 g of C</a:t>
            </a:r>
            <a:r>
              <a:rPr lang="en-US" altLang="en-US" sz="2800" baseline="-25000" smtClean="0"/>
              <a:t>3</a:t>
            </a:r>
            <a:r>
              <a:rPr lang="en-US" altLang="en-US" sz="2800" smtClean="0"/>
              <a:t>H</a:t>
            </a:r>
            <a:r>
              <a:rPr lang="en-US" altLang="en-US" sz="2800" baseline="-25000" smtClean="0"/>
              <a:t>6</a:t>
            </a:r>
            <a:r>
              <a:rPr lang="en-US" altLang="en-US" sz="2800" smtClean="0"/>
              <a:t>O are burned?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Thermochemical Conversions</a:t>
            </a:r>
          </a:p>
        </p:txBody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>
          <a:xfrm>
            <a:off x="381000" y="914400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How many kj of heat are released when 709 g of C</a:t>
            </a:r>
            <a:r>
              <a:rPr lang="en-US" altLang="en-US" sz="2800" baseline="-25000" smtClean="0"/>
              <a:t>3</a:t>
            </a:r>
            <a:r>
              <a:rPr lang="en-US" altLang="en-US" sz="2800" smtClean="0"/>
              <a:t>H</a:t>
            </a:r>
            <a:r>
              <a:rPr lang="en-US" altLang="en-US" sz="2800" baseline="-25000" smtClean="0"/>
              <a:t>6</a:t>
            </a:r>
            <a:r>
              <a:rPr lang="en-US" altLang="en-US" sz="2800" smtClean="0"/>
              <a:t>O are burned?</a:t>
            </a:r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533400" y="3429000"/>
            <a:ext cx="723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152400" y="2971800"/>
            <a:ext cx="1935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/>
              <a:t>709 g C</a:t>
            </a:r>
            <a:r>
              <a:rPr lang="en-US" altLang="en-US" sz="2400" baseline="-25000"/>
              <a:t>3</a:t>
            </a:r>
            <a:r>
              <a:rPr lang="en-US" altLang="en-US" sz="2400"/>
              <a:t>H</a:t>
            </a:r>
            <a:r>
              <a:rPr lang="en-US" altLang="en-US" sz="2400" baseline="-25000"/>
              <a:t>6</a:t>
            </a:r>
            <a:r>
              <a:rPr lang="en-US" altLang="en-US" sz="2400"/>
              <a:t>O</a:t>
            </a:r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2133600" y="2971800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0" y="1981200"/>
            <a:ext cx="845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400"/>
              <a:t>C</a:t>
            </a:r>
            <a:r>
              <a:rPr lang="en-US" altLang="en-US" sz="2400" baseline="-25000"/>
              <a:t>3</a:t>
            </a:r>
            <a:r>
              <a:rPr lang="en-US" altLang="en-US" sz="2400"/>
              <a:t>H</a:t>
            </a:r>
            <a:r>
              <a:rPr lang="en-US" altLang="en-US" sz="2400" baseline="-25000"/>
              <a:t>6</a:t>
            </a:r>
            <a:r>
              <a:rPr lang="en-US" altLang="en-US" sz="2400"/>
              <a:t>O (</a:t>
            </a:r>
            <a:r>
              <a:rPr lang="en-US" altLang="en-US" sz="2400" i="1"/>
              <a:t>l</a:t>
            </a:r>
            <a:r>
              <a:rPr lang="en-US" altLang="en-US" sz="2400"/>
              <a:t> </a:t>
            </a:r>
            <a:r>
              <a:rPr lang="en-US" altLang="en-US" sz="2400" i="1"/>
              <a:t>)</a:t>
            </a:r>
            <a:r>
              <a:rPr lang="en-US" altLang="en-US" sz="2400"/>
              <a:t>  </a:t>
            </a:r>
            <a:r>
              <a:rPr lang="en-US" altLang="en-US" sz="2400" baseline="-25000"/>
              <a:t>   </a:t>
            </a:r>
            <a:r>
              <a:rPr lang="en-US" altLang="en-US" sz="2400"/>
              <a:t>4O</a:t>
            </a:r>
            <a:r>
              <a:rPr lang="en-US" altLang="en-US" sz="2400" baseline="-25000"/>
              <a:t>2</a:t>
            </a:r>
            <a:r>
              <a:rPr lang="en-US" altLang="en-US" sz="2400"/>
              <a:t>  (</a:t>
            </a:r>
            <a:r>
              <a:rPr lang="en-US" altLang="en-US" sz="2400" i="1"/>
              <a:t>g</a:t>
            </a:r>
            <a:r>
              <a:rPr lang="en-US" altLang="en-US" sz="2400"/>
              <a:t>)              3CO</a:t>
            </a:r>
            <a:r>
              <a:rPr lang="en-US" altLang="en-US" sz="2400" baseline="-25000"/>
              <a:t>2</a:t>
            </a:r>
            <a:r>
              <a:rPr lang="en-US" altLang="en-US" sz="2400"/>
              <a:t>(</a:t>
            </a:r>
            <a:r>
              <a:rPr lang="en-US" altLang="en-US" sz="2400" i="1"/>
              <a:t>g</a:t>
            </a:r>
            <a:r>
              <a:rPr lang="en-US" altLang="en-US" sz="2400"/>
              <a:t>)  +  3 H</a:t>
            </a:r>
            <a:r>
              <a:rPr lang="en-US" altLang="en-US" sz="2400" baseline="-25000"/>
              <a:t>2</a:t>
            </a:r>
            <a:r>
              <a:rPr lang="en-US" altLang="en-US" sz="2400"/>
              <a:t>O (</a:t>
            </a:r>
            <a:r>
              <a:rPr lang="en-US" altLang="en-US" sz="2400" i="1"/>
              <a:t>g</a:t>
            </a:r>
            <a:r>
              <a:rPr lang="en-US" altLang="en-US" sz="2400"/>
              <a:t>)</a:t>
            </a:r>
            <a:r>
              <a:rPr lang="en-US" altLang="en-US" sz="2800"/>
              <a:t> </a:t>
            </a:r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>
            <a:off x="3048000" y="22860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6934200" y="20574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l-GR" altLang="en-US" sz="2400"/>
              <a:t>Δ</a:t>
            </a:r>
            <a:r>
              <a:rPr lang="en-US" altLang="en-US" sz="2400"/>
              <a:t>H = -1790 kj</a:t>
            </a: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2133600" y="3505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58.1 g C</a:t>
            </a:r>
            <a:r>
              <a:rPr lang="en-US" altLang="en-US" sz="2400" baseline="-25000"/>
              <a:t>3</a:t>
            </a:r>
            <a:r>
              <a:rPr lang="en-US" altLang="en-US" sz="2400"/>
              <a:t>H</a:t>
            </a:r>
            <a:r>
              <a:rPr lang="en-US" altLang="en-US" sz="2400" baseline="-25000"/>
              <a:t>6</a:t>
            </a:r>
            <a:r>
              <a:rPr lang="en-US" altLang="en-US" sz="2400"/>
              <a:t>O</a:t>
            </a: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2133600" y="29718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mole C</a:t>
            </a:r>
            <a:r>
              <a:rPr lang="en-US" altLang="en-US" sz="2400" baseline="-25000"/>
              <a:t>3</a:t>
            </a:r>
            <a:r>
              <a:rPr lang="en-US" altLang="en-US" sz="2400"/>
              <a:t>H</a:t>
            </a:r>
            <a:r>
              <a:rPr lang="en-US" altLang="en-US" sz="2400" baseline="-25000"/>
              <a:t>6</a:t>
            </a:r>
            <a:r>
              <a:rPr lang="en-US" altLang="en-US" sz="2400"/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Thermochemical Conversions</a:t>
            </a:r>
          </a:p>
        </p:txBody>
      </p:sp>
      <p:sp>
        <p:nvSpPr>
          <p:cNvPr id="33795" name="Rectangle 3"/>
          <p:cNvSpPr>
            <a:spLocks noGrp="1"/>
          </p:cNvSpPr>
          <p:nvPr>
            <p:ph type="body" idx="1"/>
          </p:nvPr>
        </p:nvSpPr>
        <p:spPr>
          <a:xfrm>
            <a:off x="381000" y="914400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How many kj of heat are released when 709 g of C</a:t>
            </a:r>
            <a:r>
              <a:rPr lang="en-US" altLang="en-US" sz="2800" baseline="-25000" smtClean="0"/>
              <a:t>3</a:t>
            </a:r>
            <a:r>
              <a:rPr lang="en-US" altLang="en-US" sz="2800" smtClean="0"/>
              <a:t>H</a:t>
            </a:r>
            <a:r>
              <a:rPr lang="en-US" altLang="en-US" sz="2800" baseline="-25000" smtClean="0"/>
              <a:t>6</a:t>
            </a:r>
            <a:r>
              <a:rPr lang="en-US" altLang="en-US" sz="2800" smtClean="0"/>
              <a:t>O are burned?</a:t>
            </a: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533400" y="3429000"/>
            <a:ext cx="723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152400" y="2971800"/>
            <a:ext cx="1935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/>
              <a:t>709 g C</a:t>
            </a:r>
            <a:r>
              <a:rPr lang="en-US" altLang="en-US" sz="2400" baseline="-25000"/>
              <a:t>3</a:t>
            </a:r>
            <a:r>
              <a:rPr lang="en-US" altLang="en-US" sz="2400"/>
              <a:t>H</a:t>
            </a:r>
            <a:r>
              <a:rPr lang="en-US" altLang="en-US" sz="2400" baseline="-25000"/>
              <a:t>6</a:t>
            </a:r>
            <a:r>
              <a:rPr lang="en-US" altLang="en-US" sz="2400"/>
              <a:t>O</a:t>
            </a:r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2133600" y="2971800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0" y="1981200"/>
            <a:ext cx="845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400"/>
              <a:t>C</a:t>
            </a:r>
            <a:r>
              <a:rPr lang="en-US" altLang="en-US" sz="2400" baseline="-25000"/>
              <a:t>3</a:t>
            </a:r>
            <a:r>
              <a:rPr lang="en-US" altLang="en-US" sz="2400"/>
              <a:t>H</a:t>
            </a:r>
            <a:r>
              <a:rPr lang="en-US" altLang="en-US" sz="2400" baseline="-25000"/>
              <a:t>6</a:t>
            </a:r>
            <a:r>
              <a:rPr lang="en-US" altLang="en-US" sz="2400"/>
              <a:t>O (</a:t>
            </a:r>
            <a:r>
              <a:rPr lang="en-US" altLang="en-US" sz="2400" i="1"/>
              <a:t>l</a:t>
            </a:r>
            <a:r>
              <a:rPr lang="en-US" altLang="en-US" sz="2400"/>
              <a:t> </a:t>
            </a:r>
            <a:r>
              <a:rPr lang="en-US" altLang="en-US" sz="2400" i="1"/>
              <a:t>)</a:t>
            </a:r>
            <a:r>
              <a:rPr lang="en-US" altLang="en-US" sz="2400"/>
              <a:t>  </a:t>
            </a:r>
            <a:r>
              <a:rPr lang="en-US" altLang="en-US" sz="2400" baseline="-25000"/>
              <a:t>   </a:t>
            </a:r>
            <a:r>
              <a:rPr lang="en-US" altLang="en-US" sz="2400"/>
              <a:t>4O</a:t>
            </a:r>
            <a:r>
              <a:rPr lang="en-US" altLang="en-US" sz="2400" baseline="-25000"/>
              <a:t>2</a:t>
            </a:r>
            <a:r>
              <a:rPr lang="en-US" altLang="en-US" sz="2400"/>
              <a:t>  (</a:t>
            </a:r>
            <a:r>
              <a:rPr lang="en-US" altLang="en-US" sz="2400" i="1"/>
              <a:t>g</a:t>
            </a:r>
            <a:r>
              <a:rPr lang="en-US" altLang="en-US" sz="2400"/>
              <a:t>)              3CO</a:t>
            </a:r>
            <a:r>
              <a:rPr lang="en-US" altLang="en-US" sz="2400" baseline="-25000"/>
              <a:t>2</a:t>
            </a:r>
            <a:r>
              <a:rPr lang="en-US" altLang="en-US" sz="2400"/>
              <a:t>(</a:t>
            </a:r>
            <a:r>
              <a:rPr lang="en-US" altLang="en-US" sz="2400" i="1"/>
              <a:t>g</a:t>
            </a:r>
            <a:r>
              <a:rPr lang="en-US" altLang="en-US" sz="2400"/>
              <a:t>)  +  3 H</a:t>
            </a:r>
            <a:r>
              <a:rPr lang="en-US" altLang="en-US" sz="2400" baseline="-25000"/>
              <a:t>2</a:t>
            </a:r>
            <a:r>
              <a:rPr lang="en-US" altLang="en-US" sz="2400"/>
              <a:t>O (</a:t>
            </a:r>
            <a:r>
              <a:rPr lang="en-US" altLang="en-US" sz="2400" i="1"/>
              <a:t>g</a:t>
            </a:r>
            <a:r>
              <a:rPr lang="en-US" altLang="en-US" sz="2400"/>
              <a:t>)</a:t>
            </a:r>
            <a:r>
              <a:rPr lang="en-US" altLang="en-US" sz="2800"/>
              <a:t> </a:t>
            </a:r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>
            <a:off x="3048000" y="22860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6934200" y="20574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l-GR" altLang="en-US" sz="2400"/>
              <a:t>Δ</a:t>
            </a:r>
            <a:r>
              <a:rPr lang="en-US" altLang="en-US" sz="2400"/>
              <a:t>H = -1790 kj</a:t>
            </a:r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2133600" y="3505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58.1 g C</a:t>
            </a:r>
            <a:r>
              <a:rPr lang="en-US" altLang="en-US" sz="2400" baseline="-25000"/>
              <a:t>3</a:t>
            </a:r>
            <a:r>
              <a:rPr lang="en-US" altLang="en-US" sz="2400"/>
              <a:t>H</a:t>
            </a:r>
            <a:r>
              <a:rPr lang="en-US" altLang="en-US" sz="2400" baseline="-25000"/>
              <a:t>6</a:t>
            </a:r>
            <a:r>
              <a:rPr lang="en-US" altLang="en-US" sz="2400"/>
              <a:t>O</a:t>
            </a: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2133600" y="29718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mole C</a:t>
            </a:r>
            <a:r>
              <a:rPr lang="en-US" altLang="en-US" sz="2400" baseline="-25000"/>
              <a:t>3</a:t>
            </a:r>
            <a:r>
              <a:rPr lang="en-US" altLang="en-US" sz="2400"/>
              <a:t>H</a:t>
            </a:r>
            <a:r>
              <a:rPr lang="en-US" altLang="en-US" sz="2400" baseline="-25000"/>
              <a:t>6</a:t>
            </a:r>
            <a:r>
              <a:rPr lang="en-US" altLang="en-US" sz="2400"/>
              <a:t>O</a:t>
            </a:r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H="1">
            <a:off x="4114800" y="3092450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Thermochemical Conversions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>
          <a:xfrm>
            <a:off x="381000" y="914400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smtClean="0"/>
              <a:t>How many kj of heat are released when 709 g of C</a:t>
            </a:r>
            <a:r>
              <a:rPr lang="en-US" altLang="en-US" sz="2800" baseline="-25000" smtClean="0"/>
              <a:t>3</a:t>
            </a:r>
            <a:r>
              <a:rPr lang="en-US" altLang="en-US" sz="2800" smtClean="0"/>
              <a:t>H</a:t>
            </a:r>
            <a:r>
              <a:rPr lang="en-US" altLang="en-US" sz="2800" baseline="-25000" smtClean="0"/>
              <a:t>6</a:t>
            </a:r>
            <a:r>
              <a:rPr lang="en-US" altLang="en-US" sz="2800" smtClean="0"/>
              <a:t>O are burned?</a:t>
            </a: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>
            <a:off x="533400" y="3429000"/>
            <a:ext cx="5791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152400" y="2971800"/>
            <a:ext cx="1935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/>
              <a:t>709 g C</a:t>
            </a:r>
            <a:r>
              <a:rPr lang="en-US" altLang="en-US" sz="2400" baseline="-25000"/>
              <a:t>3</a:t>
            </a:r>
            <a:r>
              <a:rPr lang="en-US" altLang="en-US" sz="2400"/>
              <a:t>H</a:t>
            </a:r>
            <a:r>
              <a:rPr lang="en-US" altLang="en-US" sz="2400" baseline="-25000"/>
              <a:t>6</a:t>
            </a:r>
            <a:r>
              <a:rPr lang="en-US" altLang="en-US" sz="2400"/>
              <a:t>O</a:t>
            </a:r>
          </a:p>
        </p:txBody>
      </p:sp>
      <p:sp>
        <p:nvSpPr>
          <p:cNvPr id="34822" name="Line 6"/>
          <p:cNvSpPr>
            <a:spLocks noChangeShapeType="1"/>
          </p:cNvSpPr>
          <p:nvPr/>
        </p:nvSpPr>
        <p:spPr bwMode="auto">
          <a:xfrm>
            <a:off x="2133600" y="2971800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0" y="1981200"/>
            <a:ext cx="845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400"/>
              <a:t>C</a:t>
            </a:r>
            <a:r>
              <a:rPr lang="en-US" altLang="en-US" sz="2400" baseline="-25000"/>
              <a:t>3</a:t>
            </a:r>
            <a:r>
              <a:rPr lang="en-US" altLang="en-US" sz="2400"/>
              <a:t>H</a:t>
            </a:r>
            <a:r>
              <a:rPr lang="en-US" altLang="en-US" sz="2400" baseline="-25000"/>
              <a:t>6</a:t>
            </a:r>
            <a:r>
              <a:rPr lang="en-US" altLang="en-US" sz="2400"/>
              <a:t>O (</a:t>
            </a:r>
            <a:r>
              <a:rPr lang="en-US" altLang="en-US" sz="2400" i="1"/>
              <a:t>l</a:t>
            </a:r>
            <a:r>
              <a:rPr lang="en-US" altLang="en-US" sz="2400"/>
              <a:t> </a:t>
            </a:r>
            <a:r>
              <a:rPr lang="en-US" altLang="en-US" sz="2400" i="1"/>
              <a:t>)</a:t>
            </a:r>
            <a:r>
              <a:rPr lang="en-US" altLang="en-US" sz="2400"/>
              <a:t>  </a:t>
            </a:r>
            <a:r>
              <a:rPr lang="en-US" altLang="en-US" sz="2400" baseline="-25000"/>
              <a:t>   </a:t>
            </a:r>
            <a:r>
              <a:rPr lang="en-US" altLang="en-US" sz="2400"/>
              <a:t>4O</a:t>
            </a:r>
            <a:r>
              <a:rPr lang="en-US" altLang="en-US" sz="2400" baseline="-25000"/>
              <a:t>2</a:t>
            </a:r>
            <a:r>
              <a:rPr lang="en-US" altLang="en-US" sz="2400"/>
              <a:t>  (</a:t>
            </a:r>
            <a:r>
              <a:rPr lang="en-US" altLang="en-US" sz="2400" i="1"/>
              <a:t>g</a:t>
            </a:r>
            <a:r>
              <a:rPr lang="en-US" altLang="en-US" sz="2400"/>
              <a:t>)              3CO</a:t>
            </a:r>
            <a:r>
              <a:rPr lang="en-US" altLang="en-US" sz="2400" baseline="-25000"/>
              <a:t>2</a:t>
            </a:r>
            <a:r>
              <a:rPr lang="en-US" altLang="en-US" sz="2400"/>
              <a:t>(</a:t>
            </a:r>
            <a:r>
              <a:rPr lang="en-US" altLang="en-US" sz="2400" i="1"/>
              <a:t>g</a:t>
            </a:r>
            <a:r>
              <a:rPr lang="en-US" altLang="en-US" sz="2400"/>
              <a:t>)  +  3 H</a:t>
            </a:r>
            <a:r>
              <a:rPr lang="en-US" altLang="en-US" sz="2400" baseline="-25000"/>
              <a:t>2</a:t>
            </a:r>
            <a:r>
              <a:rPr lang="en-US" altLang="en-US" sz="2400"/>
              <a:t>O (</a:t>
            </a:r>
            <a:r>
              <a:rPr lang="en-US" altLang="en-US" sz="2400" i="1"/>
              <a:t>g</a:t>
            </a:r>
            <a:r>
              <a:rPr lang="en-US" altLang="en-US" sz="2400"/>
              <a:t>)</a:t>
            </a:r>
            <a:r>
              <a:rPr lang="en-US" altLang="en-US" sz="2800"/>
              <a:t> </a:t>
            </a:r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>
            <a:off x="3048000" y="22860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6934200" y="20574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l-GR" altLang="en-US" sz="2400"/>
              <a:t>Δ</a:t>
            </a:r>
            <a:r>
              <a:rPr lang="en-US" altLang="en-US" sz="2400"/>
              <a:t>H = -1790 kj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2133600" y="3505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58.1 g C</a:t>
            </a:r>
            <a:r>
              <a:rPr lang="en-US" altLang="en-US" sz="2400" baseline="-25000"/>
              <a:t>3</a:t>
            </a:r>
            <a:r>
              <a:rPr lang="en-US" altLang="en-US" sz="2400"/>
              <a:t>H</a:t>
            </a:r>
            <a:r>
              <a:rPr lang="en-US" altLang="en-US" sz="2400" baseline="-25000"/>
              <a:t>6</a:t>
            </a:r>
            <a:r>
              <a:rPr lang="en-US" altLang="en-US" sz="2400"/>
              <a:t>O</a:t>
            </a: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2133600" y="29718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mole C</a:t>
            </a:r>
            <a:r>
              <a:rPr lang="en-US" altLang="en-US" sz="2400" baseline="-25000"/>
              <a:t>3</a:t>
            </a:r>
            <a:r>
              <a:rPr lang="en-US" altLang="en-US" sz="2400"/>
              <a:t>H</a:t>
            </a:r>
            <a:r>
              <a:rPr lang="en-US" altLang="en-US" sz="2400" baseline="-25000"/>
              <a:t>6</a:t>
            </a:r>
            <a:r>
              <a:rPr lang="en-US" altLang="en-US" sz="2400"/>
              <a:t>O</a:t>
            </a:r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 flipH="1">
            <a:off x="4114800" y="3092450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Rectangle 13"/>
          <p:cNvSpPr>
            <a:spLocks noChangeArrowheads="1"/>
          </p:cNvSpPr>
          <p:nvPr/>
        </p:nvSpPr>
        <p:spPr bwMode="auto">
          <a:xfrm>
            <a:off x="4267200" y="3432175"/>
            <a:ext cx="1833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mole C</a:t>
            </a:r>
            <a:r>
              <a:rPr lang="en-US" altLang="en-US" sz="2400" baseline="-25000"/>
              <a:t>3</a:t>
            </a:r>
            <a:r>
              <a:rPr lang="en-US" altLang="en-US" sz="2400"/>
              <a:t>H</a:t>
            </a:r>
            <a:r>
              <a:rPr lang="en-US" altLang="en-US" sz="2400" baseline="-25000"/>
              <a:t>6</a:t>
            </a:r>
            <a:r>
              <a:rPr lang="en-US" altLang="en-US" sz="2400"/>
              <a:t>O</a:t>
            </a:r>
          </a:p>
        </p:txBody>
      </p:sp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4267200" y="2994025"/>
            <a:ext cx="116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/>
              <a:t>1790 kj</a:t>
            </a:r>
          </a:p>
        </p:txBody>
      </p:sp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6477000" y="32004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= 21800 kj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3"/>
          <p:cNvSpPr>
            <a:spLocks noGrp="1"/>
          </p:cNvSpPr>
          <p:nvPr>
            <p:ph type="title"/>
          </p:nvPr>
        </p:nvSpPr>
        <p:spPr>
          <a:xfrm>
            <a:off x="6096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9600" b="1" smtClean="0">
                <a:solidFill>
                  <a:srgbClr val="FF0000"/>
                </a:solidFill>
              </a:rPr>
              <a:t>The 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STOICHIOMETRY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b="1" u="sng" dirty="0" err="1" smtClean="0">
                <a:solidFill>
                  <a:srgbClr val="0000FF"/>
                </a:solidFill>
              </a:rPr>
              <a:t>Stoichiometry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is the use of balanced chemical equations in the conversion process.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b="1" u="sng" dirty="0" smtClean="0"/>
              <a:t>Examples</a:t>
            </a:r>
            <a:endParaRPr lang="en-US" dirty="0" smtClean="0"/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 smtClean="0"/>
              <a:t>Calculate the mass of water formed from 6.33 g of hydrogen.  A balanced equation is required.</a:t>
            </a: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 smtClean="0"/>
              <a:t> 2 H</a:t>
            </a:r>
            <a:r>
              <a:rPr lang="en-US" baseline="-25000" dirty="0" smtClean="0"/>
              <a:t>2</a:t>
            </a:r>
            <a:r>
              <a:rPr lang="en-US" dirty="0" smtClean="0"/>
              <a:t>  +  O</a:t>
            </a:r>
            <a:r>
              <a:rPr lang="en-US" baseline="-25000" dirty="0" smtClean="0"/>
              <a:t>2</a:t>
            </a:r>
            <a:r>
              <a:rPr lang="en-US" dirty="0" smtClean="0"/>
              <a:t> 	2H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4800600" y="41910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609600" y="4953000"/>
            <a:ext cx="594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609600" y="44958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6.33 g H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057400" y="49530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2.016 g H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2133600" y="4495800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Mole H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2057400" y="4572000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V="1">
            <a:off x="3048000" y="5105400"/>
            <a:ext cx="381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V="1">
            <a:off x="1447800" y="4495800"/>
            <a:ext cx="5334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STOICHIOMETRY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b="1" u="sng" dirty="0" err="1" smtClean="0">
                <a:solidFill>
                  <a:srgbClr val="0000FF"/>
                </a:solidFill>
              </a:rPr>
              <a:t>Stoichiometry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is the use of balanced chemical equations in the conversion process.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b="1" u="sng" dirty="0" smtClean="0"/>
              <a:t>Examples</a:t>
            </a:r>
            <a:endParaRPr lang="en-US" dirty="0" smtClean="0"/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 smtClean="0"/>
              <a:t>Calculate the mass of water formed from 6.33 g of hydrogen.  A balanced equation is required.</a:t>
            </a: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 smtClean="0"/>
              <a:t> 2 H</a:t>
            </a:r>
            <a:r>
              <a:rPr lang="en-US" baseline="-25000" dirty="0" smtClean="0"/>
              <a:t>2</a:t>
            </a:r>
            <a:r>
              <a:rPr lang="en-US" dirty="0" smtClean="0"/>
              <a:t>  +  O</a:t>
            </a:r>
            <a:r>
              <a:rPr lang="en-US" baseline="-25000" dirty="0" smtClean="0"/>
              <a:t>2</a:t>
            </a:r>
            <a:r>
              <a:rPr lang="en-US" dirty="0" smtClean="0"/>
              <a:t> 	2H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4800600" y="41910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609600" y="4953000"/>
            <a:ext cx="594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09600" y="44958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6.33 g H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2057400" y="49530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2.016 g H</a:t>
            </a:r>
            <a:r>
              <a:rPr lang="en-US" altLang="en-US" sz="2400" baseline="-25000"/>
              <a:t>2</a:t>
            </a:r>
            <a:r>
              <a:rPr lang="en-US" altLang="en-US" sz="2400"/>
              <a:t>O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2133600" y="4495800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Mole H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2057400" y="4572000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V="1">
            <a:off x="3048000" y="4953000"/>
            <a:ext cx="6096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V="1">
            <a:off x="1447800" y="4495800"/>
            <a:ext cx="5334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3886200" y="4572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3886200" y="4495800"/>
            <a:ext cx="1500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Mole H</a:t>
            </a:r>
            <a:r>
              <a:rPr lang="en-US" altLang="en-US" sz="2400" baseline="-25000"/>
              <a:t>2</a:t>
            </a:r>
            <a:r>
              <a:rPr lang="en-US" altLang="en-US" sz="2400"/>
              <a:t>O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3962400" y="49530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2</a:t>
            </a:r>
            <a:r>
              <a:rPr lang="en-US" altLang="en-US" sz="2400"/>
              <a:t> Mole H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flipV="1">
            <a:off x="2209800" y="4648200"/>
            <a:ext cx="10668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 flipV="1">
            <a:off x="4343400" y="5105400"/>
            <a:ext cx="1066800" cy="152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STOICHIOMETRY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u="sng" smtClean="0">
                <a:solidFill>
                  <a:srgbClr val="0000FF"/>
                </a:solidFill>
              </a:rPr>
              <a:t>Stoichiometry</a:t>
            </a:r>
            <a:r>
              <a:rPr lang="en-US" altLang="en-US" smtClean="0">
                <a:solidFill>
                  <a:srgbClr val="0000FF"/>
                </a:solidFill>
              </a:rPr>
              <a:t> </a:t>
            </a:r>
            <a:r>
              <a:rPr lang="en-US" altLang="en-US" smtClean="0"/>
              <a:t>is the use of balanced chemical equations in the conversion process.</a:t>
            </a:r>
          </a:p>
          <a:p>
            <a:pPr eaLnBrk="1" hangingPunct="1">
              <a:buFontTx/>
              <a:buNone/>
            </a:pPr>
            <a:r>
              <a:rPr lang="en-US" altLang="en-US" b="1" u="sng" smtClean="0"/>
              <a:t>Examples</a:t>
            </a:r>
            <a:endParaRPr lang="en-US" altLang="en-US" smtClean="0"/>
          </a:p>
          <a:p>
            <a:pPr eaLnBrk="1" hangingPunct="1">
              <a:buFontTx/>
              <a:buNone/>
            </a:pPr>
            <a:r>
              <a:rPr lang="en-US" altLang="en-US" smtClean="0"/>
              <a:t>Calculate the mass of water formed from 6.33 g of hydrogen.  A balanced equation is required.</a:t>
            </a:r>
          </a:p>
          <a:p>
            <a:pPr algn="ctr" eaLnBrk="1" hangingPunct="1">
              <a:buFontTx/>
              <a:buNone/>
            </a:pPr>
            <a:r>
              <a:rPr lang="en-US" altLang="en-US" smtClean="0"/>
              <a:t> 2 H</a:t>
            </a:r>
            <a:r>
              <a:rPr lang="en-US" altLang="en-US" baseline="-25000" smtClean="0"/>
              <a:t>2</a:t>
            </a:r>
            <a:r>
              <a:rPr lang="en-US" altLang="en-US" smtClean="0"/>
              <a:t>  +  O</a:t>
            </a:r>
            <a:r>
              <a:rPr lang="en-US" altLang="en-US" baseline="-25000" smtClean="0"/>
              <a:t>2</a:t>
            </a:r>
            <a:r>
              <a:rPr lang="en-US" altLang="en-US" smtClean="0"/>
              <a:t> 	2 H</a:t>
            </a:r>
            <a:r>
              <a:rPr lang="en-US" altLang="en-US" baseline="-25000" smtClean="0"/>
              <a:t>2</a:t>
            </a:r>
            <a:r>
              <a:rPr lang="en-US" altLang="en-US" smtClean="0"/>
              <a:t>O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4800600" y="41910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609600" y="4953000"/>
            <a:ext cx="6553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09600" y="44958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6.33 g H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057400" y="49530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2.016 g H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2133600" y="4495800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Mole H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2057400" y="4572000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 flipV="1">
            <a:off x="3048000" y="5105400"/>
            <a:ext cx="3810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 flipV="1">
            <a:off x="1447800" y="4495800"/>
            <a:ext cx="5334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3886200" y="4572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3886200" y="4495800"/>
            <a:ext cx="1403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Mole H</a:t>
            </a:r>
            <a:r>
              <a:rPr lang="en-US" altLang="en-US" sz="2400" baseline="-25000"/>
              <a:t>2</a:t>
            </a:r>
            <a:r>
              <a:rPr lang="en-US" altLang="en-US" sz="2400"/>
              <a:t>O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3962400" y="49530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2</a:t>
            </a:r>
            <a:r>
              <a:rPr lang="en-US" altLang="en-US" sz="2400"/>
              <a:t> Mole H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 flipV="1">
            <a:off x="2209800" y="4648200"/>
            <a:ext cx="10668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 flipV="1">
            <a:off x="4343400" y="5105400"/>
            <a:ext cx="1066800" cy="152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5562600" y="4572000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5562600" y="49530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Mole H</a:t>
            </a:r>
            <a:r>
              <a:rPr lang="en-US" altLang="en-US" sz="2400" baseline="-25000"/>
              <a:t>2</a:t>
            </a:r>
            <a:r>
              <a:rPr lang="en-US" altLang="en-US" sz="2400"/>
              <a:t>O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5486400" y="44958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18.02 g H</a:t>
            </a:r>
            <a:r>
              <a:rPr lang="en-US" altLang="en-US" sz="2400" baseline="-25000"/>
              <a:t>2</a:t>
            </a:r>
            <a:r>
              <a:rPr lang="en-US" altLang="en-US" sz="2400"/>
              <a:t>O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7086600" y="4724400"/>
            <a:ext cx="2057400" cy="4953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= 28.3 g H</a:t>
            </a:r>
            <a:r>
              <a:rPr lang="en-US" altLang="en-US" sz="2400" baseline="-25000"/>
              <a:t>2</a:t>
            </a:r>
            <a:r>
              <a:rPr lang="en-US" altLang="en-US" sz="2400"/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3810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Excess and Limiting Reactants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b="1" u="sng" smtClean="0">
                <a:solidFill>
                  <a:srgbClr val="0000FF"/>
                </a:solidFill>
              </a:rPr>
              <a:t>Reactants</a:t>
            </a:r>
            <a:r>
              <a:rPr lang="en-US" altLang="en-US" sz="2800" smtClean="0"/>
              <a:t> are substances that can be changed into something else.  For example, nails and boards are reactants for carpenters, while thread and fabric are reactants for the seamstress.  And for a chemist hydrogen and oxygen are reactants for making water.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Building Houses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mtClean="0"/>
              <a:t>Ok, we want to build some houses, so we order 2 truck loads of boards and 2 truck loads of nails.  If two truck loads of boards make one house and two truck loads of nails make 10 houses, then how many houses can we make?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u="sng" smtClean="0"/>
              <a:t>Building Houses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mtClean="0"/>
              <a:t>Ok, we want to build some houses, so we order 2 truck loads of boards and 2 truck loads of nails.  If two truck loads of boards make one house and two truck loads of nails make 10 houses, then how many houses can we make?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b="1" smtClean="0">
                <a:solidFill>
                  <a:srgbClr val="FF0000"/>
                </a:solidFill>
              </a:rPr>
              <a:t>Yes, only one house!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</TotalTime>
  <Words>2040</Words>
  <Application>Microsoft Office PowerPoint</Application>
  <PresentationFormat>On-screen Show (4:3)</PresentationFormat>
  <Paragraphs>206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7" baseType="lpstr">
      <vt:lpstr>Arial</vt:lpstr>
      <vt:lpstr>Calibri</vt:lpstr>
      <vt:lpstr>Office Theme</vt:lpstr>
      <vt:lpstr>Chapter 9 </vt:lpstr>
      <vt:lpstr>STOICHIOMETRY</vt:lpstr>
      <vt:lpstr>STOICHIOMETRY</vt:lpstr>
      <vt:lpstr>STOICHIOMETRY</vt:lpstr>
      <vt:lpstr>STOICHIOMETRY</vt:lpstr>
      <vt:lpstr>STOICHIOMETRY</vt:lpstr>
      <vt:lpstr>Excess and Limiting Reactants</vt:lpstr>
      <vt:lpstr>Building Houses</vt:lpstr>
      <vt:lpstr>Building Houses</vt:lpstr>
      <vt:lpstr>Building Houses</vt:lpstr>
      <vt:lpstr>Building Houses</vt:lpstr>
      <vt:lpstr>Building Houses</vt:lpstr>
      <vt:lpstr>Building Houses</vt:lpstr>
      <vt:lpstr>Making Water</vt:lpstr>
      <vt:lpstr>Making Water</vt:lpstr>
      <vt:lpstr>Making Water</vt:lpstr>
      <vt:lpstr>Making Water</vt:lpstr>
      <vt:lpstr>Making Water</vt:lpstr>
      <vt:lpstr>Making Water</vt:lpstr>
      <vt:lpstr>Making Water</vt:lpstr>
      <vt:lpstr>Making Water</vt:lpstr>
      <vt:lpstr>Making Water</vt:lpstr>
      <vt:lpstr>Making Water</vt:lpstr>
      <vt:lpstr>Making Water</vt:lpstr>
      <vt:lpstr>Making Water</vt:lpstr>
      <vt:lpstr>Percentage Yield</vt:lpstr>
      <vt:lpstr>Percentage Yield</vt:lpstr>
      <vt:lpstr>Thermochemical Equations</vt:lpstr>
      <vt:lpstr>Thermochemical Equations</vt:lpstr>
      <vt:lpstr>Thermochemical Conversions</vt:lpstr>
      <vt:lpstr>Thermochemical Conversions</vt:lpstr>
      <vt:lpstr>Thermochemical Conversions</vt:lpstr>
      <vt:lpstr>Thermochemical Conversions</vt:lpstr>
      <vt:lpstr>The End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#9</dc:title>
  <dc:creator>zoro</dc:creator>
  <cp:lastModifiedBy>Greg Cate</cp:lastModifiedBy>
  <cp:revision>26</cp:revision>
  <dcterms:created xsi:type="dcterms:W3CDTF">2010-10-24T16:28:15Z</dcterms:created>
  <dcterms:modified xsi:type="dcterms:W3CDTF">2017-05-17T18:11:22Z</dcterms:modified>
</cp:coreProperties>
</file>